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7" r:id="rId2"/>
    <p:sldId id="257" r:id="rId3"/>
    <p:sldId id="474" r:id="rId4"/>
    <p:sldId id="471" r:id="rId5"/>
    <p:sldId id="475" r:id="rId6"/>
    <p:sldId id="473" r:id="rId7"/>
    <p:sldId id="259" r:id="rId8"/>
    <p:sldId id="260" r:id="rId9"/>
    <p:sldId id="466" r:id="rId10"/>
    <p:sldId id="472" r:id="rId11"/>
    <p:sldId id="271" r:id="rId12"/>
    <p:sldId id="467" r:id="rId13"/>
    <p:sldId id="274" r:id="rId14"/>
    <p:sldId id="275" r:id="rId15"/>
    <p:sldId id="276" r:id="rId16"/>
    <p:sldId id="465" r:id="rId17"/>
    <p:sldId id="476" r:id="rId18"/>
    <p:sldId id="479" r:id="rId19"/>
    <p:sldId id="269"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1BED4-B741-4FD7-8D14-A162D8EDF5F8}"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6E552EE-D2DD-46FF-A994-54E645ECB48E}">
      <dgm:prSet custT="1"/>
      <dgm:spPr/>
      <dgm:t>
        <a:bodyPr/>
        <a:lstStyle/>
        <a:p>
          <a:r>
            <a:rPr lang="en-US" sz="2000" b="1" dirty="0"/>
            <a:t>Democracy – children's voices
</a:t>
          </a:r>
          <a:r>
            <a:rPr lang="en-US" sz="2000" dirty="0"/>
            <a:t>Article 12 of the Convention on the Rights of the Child – how to enhance children's participation in decision-making</a:t>
          </a:r>
          <a:endParaRPr lang="el-GR" sz="2000" b="1" dirty="0"/>
        </a:p>
        <a:p>
          <a:endParaRPr lang="el-GR" sz="1100" b="1" dirty="0"/>
        </a:p>
        <a:p>
          <a:endParaRPr lang="en-US" sz="1100" b="1" dirty="0"/>
        </a:p>
      </dgm:t>
    </dgm:pt>
    <dgm:pt modelId="{748CE7E5-4629-431E-B7CD-CE8FA6F7F33D}" type="parTrans" cxnId="{F213B03C-B49B-4F09-95B0-409BFD4F064D}">
      <dgm:prSet/>
      <dgm:spPr/>
      <dgm:t>
        <a:bodyPr/>
        <a:lstStyle/>
        <a:p>
          <a:endParaRPr lang="en-US"/>
        </a:p>
      </dgm:t>
    </dgm:pt>
    <dgm:pt modelId="{476C734A-9A14-4594-B7C5-8567EF06FCBE}" type="sibTrans" cxnId="{F213B03C-B49B-4F09-95B0-409BFD4F064D}">
      <dgm:prSet phldrT="01" phldr="0"/>
      <dgm:spPr/>
      <dgm:t>
        <a:bodyPr/>
        <a:lstStyle/>
        <a:p>
          <a:r>
            <a:rPr lang="en-US"/>
            <a:t>01</a:t>
          </a:r>
        </a:p>
      </dgm:t>
    </dgm:pt>
    <dgm:pt modelId="{369D905F-7ECF-4C77-8EBE-3FC73B40F415}">
      <dgm:prSet custT="1"/>
      <dgm:spPr/>
      <dgm:t>
        <a:bodyPr/>
        <a:lstStyle/>
        <a:p>
          <a:r>
            <a:rPr lang="en-US" sz="2000" b="1" dirty="0"/>
            <a:t>School Culture </a:t>
          </a:r>
          <a:r>
            <a:rPr lang="en-US" sz="2000" dirty="0"/>
            <a:t>– what are the relationships and culture at school and how can we co-shape a whole school community collaboration through </a:t>
          </a:r>
          <a:r>
            <a:rPr lang="en-US" sz="2000" b="1" dirty="0"/>
            <a:t> inquiry and reflection?</a:t>
          </a:r>
        </a:p>
      </dgm:t>
    </dgm:pt>
    <dgm:pt modelId="{D42EDFD6-DE67-430A-BE4C-8476D8818094}" type="parTrans" cxnId="{60F68564-97C3-4C36-B1D2-94E810043730}">
      <dgm:prSet/>
      <dgm:spPr/>
      <dgm:t>
        <a:bodyPr/>
        <a:lstStyle/>
        <a:p>
          <a:endParaRPr lang="en-US"/>
        </a:p>
      </dgm:t>
    </dgm:pt>
    <dgm:pt modelId="{090E64E0-6431-4021-967F-4819E1E98312}" type="sibTrans" cxnId="{60F68564-97C3-4C36-B1D2-94E810043730}">
      <dgm:prSet phldrT="02" phldr="0"/>
      <dgm:spPr/>
      <dgm:t>
        <a:bodyPr/>
        <a:lstStyle/>
        <a:p>
          <a:r>
            <a:rPr lang="en-US"/>
            <a:t>02</a:t>
          </a:r>
        </a:p>
      </dgm:t>
    </dgm:pt>
    <dgm:pt modelId="{272BC8E6-93B0-4465-9C5F-16828FB44DBB}">
      <dgm:prSet custT="1"/>
      <dgm:spPr/>
      <dgm:t>
        <a:bodyPr/>
        <a:lstStyle/>
        <a:p>
          <a:r>
            <a:rPr lang="en-US" sz="1600" b="1" dirty="0"/>
            <a:t>Diversity - Cooperation – Professional learning
How do we educate/support the facilitators of teachers' professional learning communities?</a:t>
          </a:r>
        </a:p>
        <a:p>
          <a:r>
            <a:rPr lang="en-US" sz="1600" b="1" dirty="0"/>
            <a:t>How do we support inclusive schools?</a:t>
          </a:r>
          <a:endParaRPr lang="el-GR" sz="1600" dirty="0"/>
        </a:p>
      </dgm:t>
    </dgm:pt>
    <dgm:pt modelId="{BDAD1422-BA7B-4DF9-8A7F-0F909F3E9E75}" type="parTrans" cxnId="{14677834-6ED0-4AD1-8588-584E9A321018}">
      <dgm:prSet/>
      <dgm:spPr/>
      <dgm:t>
        <a:bodyPr/>
        <a:lstStyle/>
        <a:p>
          <a:endParaRPr lang="el-GR"/>
        </a:p>
      </dgm:t>
    </dgm:pt>
    <dgm:pt modelId="{E7D1056A-1373-4517-9C93-A1CA8015FDFA}" type="sibTrans" cxnId="{14677834-6ED0-4AD1-8588-584E9A321018}">
      <dgm:prSet phldrT="03" phldr="0"/>
      <dgm:spPr/>
      <dgm:t>
        <a:bodyPr/>
        <a:lstStyle/>
        <a:p>
          <a:r>
            <a:rPr lang="el-GR"/>
            <a:t>03</a:t>
          </a:r>
        </a:p>
      </dgm:t>
    </dgm:pt>
    <dgm:pt modelId="{55BD6F1C-B4CF-47E7-9077-D3EC3D43729F}" type="pres">
      <dgm:prSet presAssocID="{CB71BED4-B741-4FD7-8D14-A162D8EDF5F8}" presName="Name0" presStyleCnt="0">
        <dgm:presLayoutVars>
          <dgm:animLvl val="lvl"/>
          <dgm:resizeHandles val="exact"/>
        </dgm:presLayoutVars>
      </dgm:prSet>
      <dgm:spPr/>
    </dgm:pt>
    <dgm:pt modelId="{D4FA8279-92D7-43E7-87C4-0DFA12B4FD03}" type="pres">
      <dgm:prSet presAssocID="{D6E552EE-D2DD-46FF-A994-54E645ECB48E}" presName="compositeNode" presStyleCnt="0">
        <dgm:presLayoutVars>
          <dgm:bulletEnabled val="1"/>
        </dgm:presLayoutVars>
      </dgm:prSet>
      <dgm:spPr/>
    </dgm:pt>
    <dgm:pt modelId="{7B95BA34-9339-4277-AC86-3B5925C5D168}" type="pres">
      <dgm:prSet presAssocID="{D6E552EE-D2DD-46FF-A994-54E645ECB48E}" presName="bgRect" presStyleLbl="alignNode1" presStyleIdx="0" presStyleCnt="3"/>
      <dgm:spPr/>
    </dgm:pt>
    <dgm:pt modelId="{4F4EE7B9-F465-4313-843B-AD9DA772B73F}" type="pres">
      <dgm:prSet presAssocID="{476C734A-9A14-4594-B7C5-8567EF06FCBE}" presName="sibTransNodeRect" presStyleLbl="alignNode1" presStyleIdx="0" presStyleCnt="3">
        <dgm:presLayoutVars>
          <dgm:chMax val="0"/>
          <dgm:bulletEnabled val="1"/>
        </dgm:presLayoutVars>
      </dgm:prSet>
      <dgm:spPr/>
    </dgm:pt>
    <dgm:pt modelId="{9CED2572-6C97-4F96-9AFC-6EC9EF27C044}" type="pres">
      <dgm:prSet presAssocID="{D6E552EE-D2DD-46FF-A994-54E645ECB48E}" presName="nodeRect" presStyleLbl="alignNode1" presStyleIdx="0" presStyleCnt="3">
        <dgm:presLayoutVars>
          <dgm:bulletEnabled val="1"/>
        </dgm:presLayoutVars>
      </dgm:prSet>
      <dgm:spPr/>
    </dgm:pt>
    <dgm:pt modelId="{4B8720CD-E3A4-473C-85ED-D921472E6717}" type="pres">
      <dgm:prSet presAssocID="{476C734A-9A14-4594-B7C5-8567EF06FCBE}" presName="sibTrans" presStyleCnt="0"/>
      <dgm:spPr/>
    </dgm:pt>
    <dgm:pt modelId="{20C91CC6-9A36-4386-8F8E-EB8C10D07FD2}" type="pres">
      <dgm:prSet presAssocID="{369D905F-7ECF-4C77-8EBE-3FC73B40F415}" presName="compositeNode" presStyleCnt="0">
        <dgm:presLayoutVars>
          <dgm:bulletEnabled val="1"/>
        </dgm:presLayoutVars>
      </dgm:prSet>
      <dgm:spPr/>
    </dgm:pt>
    <dgm:pt modelId="{E46CA8B3-25BC-4772-8C2D-7220C6D8F3D4}" type="pres">
      <dgm:prSet presAssocID="{369D905F-7ECF-4C77-8EBE-3FC73B40F415}" presName="bgRect" presStyleLbl="alignNode1" presStyleIdx="1" presStyleCnt="3" custLinFactNeighborX="1323" custLinFactNeighborY="-8915"/>
      <dgm:spPr/>
    </dgm:pt>
    <dgm:pt modelId="{DB4C28A3-BFDC-401B-8F27-39562C78464F}" type="pres">
      <dgm:prSet presAssocID="{090E64E0-6431-4021-967F-4819E1E98312}" presName="sibTransNodeRect" presStyleLbl="alignNode1" presStyleIdx="1" presStyleCnt="3">
        <dgm:presLayoutVars>
          <dgm:chMax val="0"/>
          <dgm:bulletEnabled val="1"/>
        </dgm:presLayoutVars>
      </dgm:prSet>
      <dgm:spPr/>
    </dgm:pt>
    <dgm:pt modelId="{A706215C-B2FC-43EF-B753-4E8BD658D7C8}" type="pres">
      <dgm:prSet presAssocID="{369D905F-7ECF-4C77-8EBE-3FC73B40F415}" presName="nodeRect" presStyleLbl="alignNode1" presStyleIdx="1" presStyleCnt="3">
        <dgm:presLayoutVars>
          <dgm:bulletEnabled val="1"/>
        </dgm:presLayoutVars>
      </dgm:prSet>
      <dgm:spPr/>
    </dgm:pt>
    <dgm:pt modelId="{4113DD0A-9DF2-4738-B66E-AA0E9C5F941E}" type="pres">
      <dgm:prSet presAssocID="{090E64E0-6431-4021-967F-4819E1E98312}" presName="sibTrans" presStyleCnt="0"/>
      <dgm:spPr/>
    </dgm:pt>
    <dgm:pt modelId="{4835C895-6CBD-4F36-85A8-081A0D29C6C4}" type="pres">
      <dgm:prSet presAssocID="{272BC8E6-93B0-4465-9C5F-16828FB44DBB}" presName="compositeNode" presStyleCnt="0">
        <dgm:presLayoutVars>
          <dgm:bulletEnabled val="1"/>
        </dgm:presLayoutVars>
      </dgm:prSet>
      <dgm:spPr/>
    </dgm:pt>
    <dgm:pt modelId="{5AE67FF7-EDC1-45F6-8C93-2A3E99F8DF6E}" type="pres">
      <dgm:prSet presAssocID="{272BC8E6-93B0-4465-9C5F-16828FB44DBB}" presName="bgRect" presStyleLbl="alignNode1" presStyleIdx="2" presStyleCnt="3"/>
      <dgm:spPr/>
    </dgm:pt>
    <dgm:pt modelId="{F7962B25-74CB-4216-AC81-1DF1B4716302}" type="pres">
      <dgm:prSet presAssocID="{E7D1056A-1373-4517-9C93-A1CA8015FDFA}" presName="sibTransNodeRect" presStyleLbl="alignNode1" presStyleIdx="2" presStyleCnt="3">
        <dgm:presLayoutVars>
          <dgm:chMax val="0"/>
          <dgm:bulletEnabled val="1"/>
        </dgm:presLayoutVars>
      </dgm:prSet>
      <dgm:spPr/>
    </dgm:pt>
    <dgm:pt modelId="{23DEA95D-567E-41EE-87CD-C60FA44AD697}" type="pres">
      <dgm:prSet presAssocID="{272BC8E6-93B0-4465-9C5F-16828FB44DBB}" presName="nodeRect" presStyleLbl="alignNode1" presStyleIdx="2" presStyleCnt="3">
        <dgm:presLayoutVars>
          <dgm:bulletEnabled val="1"/>
        </dgm:presLayoutVars>
      </dgm:prSet>
      <dgm:spPr/>
    </dgm:pt>
  </dgm:ptLst>
  <dgm:cxnLst>
    <dgm:cxn modelId="{05B6961F-979D-483E-8023-A5514275F79E}" type="presOf" srcId="{369D905F-7ECF-4C77-8EBE-3FC73B40F415}" destId="{A706215C-B2FC-43EF-B753-4E8BD658D7C8}" srcOrd="1" destOrd="0" presId="urn:microsoft.com/office/officeart/2016/7/layout/LinearBlockProcessNumbered"/>
    <dgm:cxn modelId="{A1309F24-B53D-4DAA-830C-625C83DCBF3D}" type="presOf" srcId="{090E64E0-6431-4021-967F-4819E1E98312}" destId="{DB4C28A3-BFDC-401B-8F27-39562C78464F}" srcOrd="0" destOrd="0" presId="urn:microsoft.com/office/officeart/2016/7/layout/LinearBlockProcessNumbered"/>
    <dgm:cxn modelId="{23DACC33-CBB8-4CE5-A489-B06AADAE4F94}" type="presOf" srcId="{D6E552EE-D2DD-46FF-A994-54E645ECB48E}" destId="{7B95BA34-9339-4277-AC86-3B5925C5D168}" srcOrd="0" destOrd="0" presId="urn:microsoft.com/office/officeart/2016/7/layout/LinearBlockProcessNumbered"/>
    <dgm:cxn modelId="{14677834-6ED0-4AD1-8588-584E9A321018}" srcId="{CB71BED4-B741-4FD7-8D14-A162D8EDF5F8}" destId="{272BC8E6-93B0-4465-9C5F-16828FB44DBB}" srcOrd="2" destOrd="0" parTransId="{BDAD1422-BA7B-4DF9-8A7F-0F909F3E9E75}" sibTransId="{E7D1056A-1373-4517-9C93-A1CA8015FDFA}"/>
    <dgm:cxn modelId="{F213B03C-B49B-4F09-95B0-409BFD4F064D}" srcId="{CB71BED4-B741-4FD7-8D14-A162D8EDF5F8}" destId="{D6E552EE-D2DD-46FF-A994-54E645ECB48E}" srcOrd="0" destOrd="0" parTransId="{748CE7E5-4629-431E-B7CD-CE8FA6F7F33D}" sibTransId="{476C734A-9A14-4594-B7C5-8567EF06FCBE}"/>
    <dgm:cxn modelId="{C653295B-CFB1-4D4B-918E-250FAEA6B305}" type="presOf" srcId="{E7D1056A-1373-4517-9C93-A1CA8015FDFA}" destId="{F7962B25-74CB-4216-AC81-1DF1B4716302}" srcOrd="0" destOrd="0" presId="urn:microsoft.com/office/officeart/2016/7/layout/LinearBlockProcessNumbered"/>
    <dgm:cxn modelId="{646F6343-66DD-49EC-BC73-B958638946AA}" type="presOf" srcId="{272BC8E6-93B0-4465-9C5F-16828FB44DBB}" destId="{23DEA95D-567E-41EE-87CD-C60FA44AD697}" srcOrd="1" destOrd="0" presId="urn:microsoft.com/office/officeart/2016/7/layout/LinearBlockProcessNumbered"/>
    <dgm:cxn modelId="{26A23044-5739-43E1-AD67-52E2B34D533F}" type="presOf" srcId="{272BC8E6-93B0-4465-9C5F-16828FB44DBB}" destId="{5AE67FF7-EDC1-45F6-8C93-2A3E99F8DF6E}" srcOrd="0" destOrd="0" presId="urn:microsoft.com/office/officeart/2016/7/layout/LinearBlockProcessNumbered"/>
    <dgm:cxn modelId="{60F68564-97C3-4C36-B1D2-94E810043730}" srcId="{CB71BED4-B741-4FD7-8D14-A162D8EDF5F8}" destId="{369D905F-7ECF-4C77-8EBE-3FC73B40F415}" srcOrd="1" destOrd="0" parTransId="{D42EDFD6-DE67-430A-BE4C-8476D8818094}" sibTransId="{090E64E0-6431-4021-967F-4819E1E98312}"/>
    <dgm:cxn modelId="{119D2472-3D31-45DE-98EF-FCCA724EE313}" type="presOf" srcId="{D6E552EE-D2DD-46FF-A994-54E645ECB48E}" destId="{9CED2572-6C97-4F96-9AFC-6EC9EF27C044}" srcOrd="1" destOrd="0" presId="urn:microsoft.com/office/officeart/2016/7/layout/LinearBlockProcessNumbered"/>
    <dgm:cxn modelId="{F8F476B8-95A0-4569-96F2-5288DE25ECDC}" type="presOf" srcId="{CB71BED4-B741-4FD7-8D14-A162D8EDF5F8}" destId="{55BD6F1C-B4CF-47E7-9077-D3EC3D43729F}" srcOrd="0" destOrd="0" presId="urn:microsoft.com/office/officeart/2016/7/layout/LinearBlockProcessNumbered"/>
    <dgm:cxn modelId="{0F6FB8E4-7C74-4E9F-A20A-AFC0AB95C1E8}" type="presOf" srcId="{476C734A-9A14-4594-B7C5-8567EF06FCBE}" destId="{4F4EE7B9-F465-4313-843B-AD9DA772B73F}" srcOrd="0" destOrd="0" presId="urn:microsoft.com/office/officeart/2016/7/layout/LinearBlockProcessNumbered"/>
    <dgm:cxn modelId="{5AF4B9E6-D0FD-4F2D-B39F-ECFDC09C6EA0}" type="presOf" srcId="{369D905F-7ECF-4C77-8EBE-3FC73B40F415}" destId="{E46CA8B3-25BC-4772-8C2D-7220C6D8F3D4}" srcOrd="0" destOrd="0" presId="urn:microsoft.com/office/officeart/2016/7/layout/LinearBlockProcessNumbered"/>
    <dgm:cxn modelId="{07B2A5E1-EE67-4300-AA6D-939C9D93D27D}" type="presParOf" srcId="{55BD6F1C-B4CF-47E7-9077-D3EC3D43729F}" destId="{D4FA8279-92D7-43E7-87C4-0DFA12B4FD03}" srcOrd="0" destOrd="0" presId="urn:microsoft.com/office/officeart/2016/7/layout/LinearBlockProcessNumbered"/>
    <dgm:cxn modelId="{AA98C9AD-0C8D-4023-BAD9-B0817C0CE6DE}" type="presParOf" srcId="{D4FA8279-92D7-43E7-87C4-0DFA12B4FD03}" destId="{7B95BA34-9339-4277-AC86-3B5925C5D168}" srcOrd="0" destOrd="0" presId="urn:microsoft.com/office/officeart/2016/7/layout/LinearBlockProcessNumbered"/>
    <dgm:cxn modelId="{2F276BFC-5A16-488F-A321-8417286EBF36}" type="presParOf" srcId="{D4FA8279-92D7-43E7-87C4-0DFA12B4FD03}" destId="{4F4EE7B9-F465-4313-843B-AD9DA772B73F}" srcOrd="1" destOrd="0" presId="urn:microsoft.com/office/officeart/2016/7/layout/LinearBlockProcessNumbered"/>
    <dgm:cxn modelId="{6E11E6FF-7CD0-40E3-9BC5-6E740115F21D}" type="presParOf" srcId="{D4FA8279-92D7-43E7-87C4-0DFA12B4FD03}" destId="{9CED2572-6C97-4F96-9AFC-6EC9EF27C044}" srcOrd="2" destOrd="0" presId="urn:microsoft.com/office/officeart/2016/7/layout/LinearBlockProcessNumbered"/>
    <dgm:cxn modelId="{A1FF1A9B-298E-4C98-BBBF-EB3D396DB48F}" type="presParOf" srcId="{55BD6F1C-B4CF-47E7-9077-D3EC3D43729F}" destId="{4B8720CD-E3A4-473C-85ED-D921472E6717}" srcOrd="1" destOrd="0" presId="urn:microsoft.com/office/officeart/2016/7/layout/LinearBlockProcessNumbered"/>
    <dgm:cxn modelId="{CAE164E9-5CA4-4748-8073-EABB43C1030A}" type="presParOf" srcId="{55BD6F1C-B4CF-47E7-9077-D3EC3D43729F}" destId="{20C91CC6-9A36-4386-8F8E-EB8C10D07FD2}" srcOrd="2" destOrd="0" presId="urn:microsoft.com/office/officeart/2016/7/layout/LinearBlockProcessNumbered"/>
    <dgm:cxn modelId="{AC41074E-E923-4363-991B-248034317730}" type="presParOf" srcId="{20C91CC6-9A36-4386-8F8E-EB8C10D07FD2}" destId="{E46CA8B3-25BC-4772-8C2D-7220C6D8F3D4}" srcOrd="0" destOrd="0" presId="urn:microsoft.com/office/officeart/2016/7/layout/LinearBlockProcessNumbered"/>
    <dgm:cxn modelId="{E401DA6B-0D94-43BE-A5D0-A3F863E87D40}" type="presParOf" srcId="{20C91CC6-9A36-4386-8F8E-EB8C10D07FD2}" destId="{DB4C28A3-BFDC-401B-8F27-39562C78464F}" srcOrd="1" destOrd="0" presId="urn:microsoft.com/office/officeart/2016/7/layout/LinearBlockProcessNumbered"/>
    <dgm:cxn modelId="{6B1ED0A1-18B6-401E-A6D8-4E7558353B44}" type="presParOf" srcId="{20C91CC6-9A36-4386-8F8E-EB8C10D07FD2}" destId="{A706215C-B2FC-43EF-B753-4E8BD658D7C8}" srcOrd="2" destOrd="0" presId="urn:microsoft.com/office/officeart/2016/7/layout/LinearBlockProcessNumbered"/>
    <dgm:cxn modelId="{8899A27C-95C2-465E-8630-439E2077F9CD}" type="presParOf" srcId="{55BD6F1C-B4CF-47E7-9077-D3EC3D43729F}" destId="{4113DD0A-9DF2-4738-B66E-AA0E9C5F941E}" srcOrd="3" destOrd="0" presId="urn:microsoft.com/office/officeart/2016/7/layout/LinearBlockProcessNumbered"/>
    <dgm:cxn modelId="{10B4668A-7B3E-4836-A603-F07CE9AB4FAD}" type="presParOf" srcId="{55BD6F1C-B4CF-47E7-9077-D3EC3D43729F}" destId="{4835C895-6CBD-4F36-85A8-081A0D29C6C4}" srcOrd="4" destOrd="0" presId="urn:microsoft.com/office/officeart/2016/7/layout/LinearBlockProcessNumbered"/>
    <dgm:cxn modelId="{BD0FAAC7-A2BF-4F8E-A799-8FB4D6CABE9D}" type="presParOf" srcId="{4835C895-6CBD-4F36-85A8-081A0D29C6C4}" destId="{5AE67FF7-EDC1-45F6-8C93-2A3E99F8DF6E}" srcOrd="0" destOrd="0" presId="urn:microsoft.com/office/officeart/2016/7/layout/LinearBlockProcessNumbered"/>
    <dgm:cxn modelId="{E81A0597-8A21-48EF-B2AC-A42731209E3B}" type="presParOf" srcId="{4835C895-6CBD-4F36-85A8-081A0D29C6C4}" destId="{F7962B25-74CB-4216-AC81-1DF1B4716302}" srcOrd="1" destOrd="0" presId="urn:microsoft.com/office/officeart/2016/7/layout/LinearBlockProcessNumbered"/>
    <dgm:cxn modelId="{CB6A946F-9652-4973-A299-8478C4FE32AC}" type="presParOf" srcId="{4835C895-6CBD-4F36-85A8-081A0D29C6C4}" destId="{23DEA95D-567E-41EE-87CD-C60FA44AD69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924AE-B284-4363-819D-53876E75BBD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116BB53-44CE-4217-A503-302DC39BD592}">
      <dgm:prSet/>
      <dgm:spPr/>
      <dgm:t>
        <a:bodyPr/>
        <a:lstStyle/>
        <a:p>
          <a:r>
            <a:rPr lang="en-GB" b="1" dirty="0"/>
            <a:t>Enacting</a:t>
          </a:r>
          <a:r>
            <a:rPr lang="en-US" b="1" dirty="0"/>
            <a:t> initiatives to start a dialogue with the students</a:t>
          </a:r>
          <a:r>
            <a:rPr lang="el-GR" b="1" dirty="0"/>
            <a:t> – </a:t>
          </a:r>
          <a:r>
            <a:rPr lang="en-US" b="1" dirty="0"/>
            <a:t>CHILDREN HAVE IMPORTANT THINGS TO SAY!</a:t>
          </a:r>
          <a:endParaRPr lang="en-US" dirty="0"/>
        </a:p>
      </dgm:t>
    </dgm:pt>
    <dgm:pt modelId="{4281B6B9-62CF-4AF3-B404-ECDD1EDEBC40}" type="parTrans" cxnId="{0BD26EE3-61AD-4B9C-B7D7-BE8DD2114F0B}">
      <dgm:prSet/>
      <dgm:spPr/>
      <dgm:t>
        <a:bodyPr/>
        <a:lstStyle/>
        <a:p>
          <a:endParaRPr lang="en-US"/>
        </a:p>
      </dgm:t>
    </dgm:pt>
    <dgm:pt modelId="{9658C27E-CEF0-4D2C-AA98-D94AB4684901}" type="sibTrans" cxnId="{0BD26EE3-61AD-4B9C-B7D7-BE8DD2114F0B}">
      <dgm:prSet/>
      <dgm:spPr/>
      <dgm:t>
        <a:bodyPr/>
        <a:lstStyle/>
        <a:p>
          <a:endParaRPr lang="en-US"/>
        </a:p>
      </dgm:t>
    </dgm:pt>
    <dgm:pt modelId="{4FAD48E1-E07C-4708-978C-80F1EF802BF0}">
      <dgm:prSet/>
      <dgm:spPr/>
      <dgm:t>
        <a:bodyPr/>
        <a:lstStyle/>
        <a:p>
          <a:r>
            <a:rPr lang="en-US" b="1" dirty="0"/>
            <a:t>Listening to children's voices and harnessing it through dialogue and consultation – BUILDING A COMMUNITY</a:t>
          </a:r>
          <a:endParaRPr lang="en-US" dirty="0"/>
        </a:p>
      </dgm:t>
    </dgm:pt>
    <dgm:pt modelId="{EAF1A6A2-F922-459A-86A4-145EC800946E}" type="parTrans" cxnId="{2F883BE3-E8B8-4387-9A69-74CFFE1E1273}">
      <dgm:prSet/>
      <dgm:spPr/>
      <dgm:t>
        <a:bodyPr/>
        <a:lstStyle/>
        <a:p>
          <a:endParaRPr lang="en-US"/>
        </a:p>
      </dgm:t>
    </dgm:pt>
    <dgm:pt modelId="{C6CAA0E8-6670-4D00-B50F-C7682846A8B7}" type="sibTrans" cxnId="{2F883BE3-E8B8-4387-9A69-74CFFE1E1273}">
      <dgm:prSet/>
      <dgm:spPr/>
      <dgm:t>
        <a:bodyPr/>
        <a:lstStyle/>
        <a:p>
          <a:endParaRPr lang="en-US"/>
        </a:p>
      </dgm:t>
    </dgm:pt>
    <dgm:pt modelId="{687CE71F-6CAD-40ED-ABD4-7B601B635CCD}">
      <dgm:prSet/>
      <dgm:spPr/>
      <dgm:t>
        <a:bodyPr/>
        <a:lstStyle/>
        <a:p>
          <a:r>
            <a:rPr lang="en-US" b="1" dirty="0"/>
            <a:t>Supporting teachers as a professional learning community – University / schools collaboration</a:t>
          </a:r>
        </a:p>
        <a:p>
          <a:r>
            <a:rPr lang="en-US" b="1" dirty="0"/>
            <a:t>INQUIRY </a:t>
          </a:r>
          <a:r>
            <a:rPr lang="en-US" b="1"/>
            <a:t>AND REFLECTION IN PROFESSIONAL LEARNING</a:t>
          </a:r>
          <a:endParaRPr lang="en-US" b="1" dirty="0"/>
        </a:p>
      </dgm:t>
    </dgm:pt>
    <dgm:pt modelId="{15F2C378-6206-4C48-88C7-147EB1DF6F50}" type="parTrans" cxnId="{21E0C3B4-D20F-4F4B-BBC4-FD0C81A40B00}">
      <dgm:prSet/>
      <dgm:spPr/>
      <dgm:t>
        <a:bodyPr/>
        <a:lstStyle/>
        <a:p>
          <a:endParaRPr lang="en-US"/>
        </a:p>
      </dgm:t>
    </dgm:pt>
    <dgm:pt modelId="{32E6B213-DE7D-4240-99D8-D7E2106FE923}" type="sibTrans" cxnId="{21E0C3B4-D20F-4F4B-BBC4-FD0C81A40B00}">
      <dgm:prSet/>
      <dgm:spPr/>
      <dgm:t>
        <a:bodyPr/>
        <a:lstStyle/>
        <a:p>
          <a:endParaRPr lang="en-US"/>
        </a:p>
      </dgm:t>
    </dgm:pt>
    <dgm:pt modelId="{8412BC15-CE08-43D3-A249-BF90DFAEACE5}">
      <dgm:prSet/>
      <dgm:spPr/>
      <dgm:t>
        <a:bodyPr/>
        <a:lstStyle/>
        <a:p>
          <a:r>
            <a:rPr lang="en-US" b="1" dirty="0"/>
            <a:t>Opening margins for teachers’ actions – </a:t>
          </a:r>
        </a:p>
        <a:p>
          <a:r>
            <a:rPr lang="en-US" b="1" dirty="0"/>
            <a:t>SUPPORTING A CHANGE OF EDUCATIONAL POLICIES</a:t>
          </a:r>
        </a:p>
      </dgm:t>
    </dgm:pt>
    <dgm:pt modelId="{A6C82E1A-67FC-4413-B69F-C436584E4821}" type="parTrans" cxnId="{3518C13A-C157-4105-AE88-C33E8AEEE708}">
      <dgm:prSet/>
      <dgm:spPr/>
      <dgm:t>
        <a:bodyPr/>
        <a:lstStyle/>
        <a:p>
          <a:endParaRPr lang="en-US"/>
        </a:p>
      </dgm:t>
    </dgm:pt>
    <dgm:pt modelId="{6F2D1614-6A52-4E72-9D08-96B8BCCE9636}" type="sibTrans" cxnId="{3518C13A-C157-4105-AE88-C33E8AEEE708}">
      <dgm:prSet/>
      <dgm:spPr/>
      <dgm:t>
        <a:bodyPr/>
        <a:lstStyle/>
        <a:p>
          <a:endParaRPr lang="en-US"/>
        </a:p>
      </dgm:t>
    </dgm:pt>
    <dgm:pt modelId="{26551274-73D1-4281-828D-26973E883AC9}">
      <dgm:prSet/>
      <dgm:spPr/>
      <dgm:t>
        <a:bodyPr/>
        <a:lstStyle/>
        <a:p>
          <a:r>
            <a:rPr lang="en-US" b="1" dirty="0"/>
            <a:t>Systemic support for children and families – </a:t>
          </a:r>
        </a:p>
        <a:p>
          <a:r>
            <a:rPr lang="en-US" b="1" dirty="0"/>
            <a:t>SUPPORTING SOCIAL POLICIES COMPLEMENTING EDUCATION</a:t>
          </a:r>
        </a:p>
      </dgm:t>
    </dgm:pt>
    <dgm:pt modelId="{BEC0211A-1335-4C42-8BE0-0BFEA78ADDA3}" type="parTrans" cxnId="{3E7A076B-EB15-4243-9122-FA5BCE79CE5D}">
      <dgm:prSet/>
      <dgm:spPr/>
      <dgm:t>
        <a:bodyPr/>
        <a:lstStyle/>
        <a:p>
          <a:endParaRPr lang="en-US"/>
        </a:p>
      </dgm:t>
    </dgm:pt>
    <dgm:pt modelId="{15683976-4B66-444F-81FB-E3BFE52E23F9}" type="sibTrans" cxnId="{3E7A076B-EB15-4243-9122-FA5BCE79CE5D}">
      <dgm:prSet/>
      <dgm:spPr/>
      <dgm:t>
        <a:bodyPr/>
        <a:lstStyle/>
        <a:p>
          <a:endParaRPr lang="en-US"/>
        </a:p>
      </dgm:t>
    </dgm:pt>
    <dgm:pt modelId="{2229452E-6A6B-4E3D-ABD2-2F5325116B96}" type="pres">
      <dgm:prSet presAssocID="{857924AE-B284-4363-819D-53876E75BBDB}" presName="vert0" presStyleCnt="0">
        <dgm:presLayoutVars>
          <dgm:dir/>
          <dgm:animOne val="branch"/>
          <dgm:animLvl val="lvl"/>
        </dgm:presLayoutVars>
      </dgm:prSet>
      <dgm:spPr/>
    </dgm:pt>
    <dgm:pt modelId="{A3C1521C-8F81-4441-B891-8F721E33AD53}" type="pres">
      <dgm:prSet presAssocID="{A116BB53-44CE-4217-A503-302DC39BD592}" presName="thickLine" presStyleLbl="alignNode1" presStyleIdx="0" presStyleCnt="5"/>
      <dgm:spPr/>
    </dgm:pt>
    <dgm:pt modelId="{419A5A05-5B03-46F0-AA34-C2B988ACD50C}" type="pres">
      <dgm:prSet presAssocID="{A116BB53-44CE-4217-A503-302DC39BD592}" presName="horz1" presStyleCnt="0"/>
      <dgm:spPr/>
    </dgm:pt>
    <dgm:pt modelId="{3425A693-BC73-4299-9FBB-FB4E15DF776E}" type="pres">
      <dgm:prSet presAssocID="{A116BB53-44CE-4217-A503-302DC39BD592}" presName="tx1" presStyleLbl="revTx" presStyleIdx="0" presStyleCnt="5"/>
      <dgm:spPr/>
    </dgm:pt>
    <dgm:pt modelId="{D70F1C43-8EA9-46E7-AE85-39FE262AFF71}" type="pres">
      <dgm:prSet presAssocID="{A116BB53-44CE-4217-A503-302DC39BD592}" presName="vert1" presStyleCnt="0"/>
      <dgm:spPr/>
    </dgm:pt>
    <dgm:pt modelId="{F53DF4F5-6731-44C9-9910-DD458CB49AB4}" type="pres">
      <dgm:prSet presAssocID="{4FAD48E1-E07C-4708-978C-80F1EF802BF0}" presName="thickLine" presStyleLbl="alignNode1" presStyleIdx="1" presStyleCnt="5"/>
      <dgm:spPr/>
    </dgm:pt>
    <dgm:pt modelId="{8CD4D845-589E-4E34-B4EA-B64BB51ABE2A}" type="pres">
      <dgm:prSet presAssocID="{4FAD48E1-E07C-4708-978C-80F1EF802BF0}" presName="horz1" presStyleCnt="0"/>
      <dgm:spPr/>
    </dgm:pt>
    <dgm:pt modelId="{1307CD4A-4A2B-4A81-8120-C47DFD4FC08D}" type="pres">
      <dgm:prSet presAssocID="{4FAD48E1-E07C-4708-978C-80F1EF802BF0}" presName="tx1" presStyleLbl="revTx" presStyleIdx="1" presStyleCnt="5"/>
      <dgm:spPr/>
    </dgm:pt>
    <dgm:pt modelId="{79F0B757-BFD1-471E-8071-B90517E23FF7}" type="pres">
      <dgm:prSet presAssocID="{4FAD48E1-E07C-4708-978C-80F1EF802BF0}" presName="vert1" presStyleCnt="0"/>
      <dgm:spPr/>
    </dgm:pt>
    <dgm:pt modelId="{B7E66AB6-9882-4E26-A15C-5D6B5DF08D44}" type="pres">
      <dgm:prSet presAssocID="{687CE71F-6CAD-40ED-ABD4-7B601B635CCD}" presName="thickLine" presStyleLbl="alignNode1" presStyleIdx="2" presStyleCnt="5"/>
      <dgm:spPr/>
    </dgm:pt>
    <dgm:pt modelId="{92B2954C-97BD-453E-8F5C-D1503669D7A3}" type="pres">
      <dgm:prSet presAssocID="{687CE71F-6CAD-40ED-ABD4-7B601B635CCD}" presName="horz1" presStyleCnt="0"/>
      <dgm:spPr/>
    </dgm:pt>
    <dgm:pt modelId="{0627EB2D-0185-4AB2-9044-EE73F435E73F}" type="pres">
      <dgm:prSet presAssocID="{687CE71F-6CAD-40ED-ABD4-7B601B635CCD}" presName="tx1" presStyleLbl="revTx" presStyleIdx="2" presStyleCnt="5"/>
      <dgm:spPr/>
    </dgm:pt>
    <dgm:pt modelId="{3E4CBD0A-4B8A-4D5F-B90D-296C2E856BA9}" type="pres">
      <dgm:prSet presAssocID="{687CE71F-6CAD-40ED-ABD4-7B601B635CCD}" presName="vert1" presStyleCnt="0"/>
      <dgm:spPr/>
    </dgm:pt>
    <dgm:pt modelId="{FA591E04-C0C5-498D-9711-A7F649698165}" type="pres">
      <dgm:prSet presAssocID="{8412BC15-CE08-43D3-A249-BF90DFAEACE5}" presName="thickLine" presStyleLbl="alignNode1" presStyleIdx="3" presStyleCnt="5"/>
      <dgm:spPr/>
    </dgm:pt>
    <dgm:pt modelId="{B5F49D97-FD06-458F-879C-6B301CEAB62F}" type="pres">
      <dgm:prSet presAssocID="{8412BC15-CE08-43D3-A249-BF90DFAEACE5}" presName="horz1" presStyleCnt="0"/>
      <dgm:spPr/>
    </dgm:pt>
    <dgm:pt modelId="{58BF1524-90D8-46A6-88C5-7C312612E465}" type="pres">
      <dgm:prSet presAssocID="{8412BC15-CE08-43D3-A249-BF90DFAEACE5}" presName="tx1" presStyleLbl="revTx" presStyleIdx="3" presStyleCnt="5"/>
      <dgm:spPr/>
    </dgm:pt>
    <dgm:pt modelId="{7A9A35BE-4DAA-4EE4-BDF5-54AABDD9EEE5}" type="pres">
      <dgm:prSet presAssocID="{8412BC15-CE08-43D3-A249-BF90DFAEACE5}" presName="vert1" presStyleCnt="0"/>
      <dgm:spPr/>
    </dgm:pt>
    <dgm:pt modelId="{1BC8BC6C-DA45-49AF-8608-16061FDEB76F}" type="pres">
      <dgm:prSet presAssocID="{26551274-73D1-4281-828D-26973E883AC9}" presName="thickLine" presStyleLbl="alignNode1" presStyleIdx="4" presStyleCnt="5"/>
      <dgm:spPr/>
    </dgm:pt>
    <dgm:pt modelId="{11BBBB5C-AE87-475A-8E84-6F56769874AE}" type="pres">
      <dgm:prSet presAssocID="{26551274-73D1-4281-828D-26973E883AC9}" presName="horz1" presStyleCnt="0"/>
      <dgm:spPr/>
    </dgm:pt>
    <dgm:pt modelId="{F9F87E2D-9B52-4414-8F2E-C0E06438E06B}" type="pres">
      <dgm:prSet presAssocID="{26551274-73D1-4281-828D-26973E883AC9}" presName="tx1" presStyleLbl="revTx" presStyleIdx="4" presStyleCnt="5"/>
      <dgm:spPr/>
    </dgm:pt>
    <dgm:pt modelId="{329ED119-000B-44A3-A14D-CFC53A2F2104}" type="pres">
      <dgm:prSet presAssocID="{26551274-73D1-4281-828D-26973E883AC9}" presName="vert1" presStyleCnt="0"/>
      <dgm:spPr/>
    </dgm:pt>
  </dgm:ptLst>
  <dgm:cxnLst>
    <dgm:cxn modelId="{8E9CE200-E533-4BC5-84E0-31D68784F864}" type="presOf" srcId="{687CE71F-6CAD-40ED-ABD4-7B601B635CCD}" destId="{0627EB2D-0185-4AB2-9044-EE73F435E73F}" srcOrd="0" destOrd="0" presId="urn:microsoft.com/office/officeart/2008/layout/LinedList"/>
    <dgm:cxn modelId="{3518C13A-C157-4105-AE88-C33E8AEEE708}" srcId="{857924AE-B284-4363-819D-53876E75BBDB}" destId="{8412BC15-CE08-43D3-A249-BF90DFAEACE5}" srcOrd="3" destOrd="0" parTransId="{A6C82E1A-67FC-4413-B69F-C436584E4821}" sibTransId="{6F2D1614-6A52-4E72-9D08-96B8BCCE9636}"/>
    <dgm:cxn modelId="{3E7A076B-EB15-4243-9122-FA5BCE79CE5D}" srcId="{857924AE-B284-4363-819D-53876E75BBDB}" destId="{26551274-73D1-4281-828D-26973E883AC9}" srcOrd="4" destOrd="0" parTransId="{BEC0211A-1335-4C42-8BE0-0BFEA78ADDA3}" sibTransId="{15683976-4B66-444F-81FB-E3BFE52E23F9}"/>
    <dgm:cxn modelId="{16496D82-1E44-4E56-BAFA-32DA0D0DDB6D}" type="presOf" srcId="{A116BB53-44CE-4217-A503-302DC39BD592}" destId="{3425A693-BC73-4299-9FBB-FB4E15DF776E}" srcOrd="0" destOrd="0" presId="urn:microsoft.com/office/officeart/2008/layout/LinedList"/>
    <dgm:cxn modelId="{A4D94789-7530-41FC-B091-F9EC2EE6FCD1}" type="presOf" srcId="{4FAD48E1-E07C-4708-978C-80F1EF802BF0}" destId="{1307CD4A-4A2B-4A81-8120-C47DFD4FC08D}" srcOrd="0" destOrd="0" presId="urn:microsoft.com/office/officeart/2008/layout/LinedList"/>
    <dgm:cxn modelId="{21E0C3B4-D20F-4F4B-BBC4-FD0C81A40B00}" srcId="{857924AE-B284-4363-819D-53876E75BBDB}" destId="{687CE71F-6CAD-40ED-ABD4-7B601B635CCD}" srcOrd="2" destOrd="0" parTransId="{15F2C378-6206-4C48-88C7-147EB1DF6F50}" sibTransId="{32E6B213-DE7D-4240-99D8-D7E2106FE923}"/>
    <dgm:cxn modelId="{15641DC8-21B9-4A42-85FF-CBEDBB3BD949}" type="presOf" srcId="{8412BC15-CE08-43D3-A249-BF90DFAEACE5}" destId="{58BF1524-90D8-46A6-88C5-7C312612E465}" srcOrd="0" destOrd="0" presId="urn:microsoft.com/office/officeart/2008/layout/LinedList"/>
    <dgm:cxn modelId="{2F883BE3-E8B8-4387-9A69-74CFFE1E1273}" srcId="{857924AE-B284-4363-819D-53876E75BBDB}" destId="{4FAD48E1-E07C-4708-978C-80F1EF802BF0}" srcOrd="1" destOrd="0" parTransId="{EAF1A6A2-F922-459A-86A4-145EC800946E}" sibTransId="{C6CAA0E8-6670-4D00-B50F-C7682846A8B7}"/>
    <dgm:cxn modelId="{0BD26EE3-61AD-4B9C-B7D7-BE8DD2114F0B}" srcId="{857924AE-B284-4363-819D-53876E75BBDB}" destId="{A116BB53-44CE-4217-A503-302DC39BD592}" srcOrd="0" destOrd="0" parTransId="{4281B6B9-62CF-4AF3-B404-ECDD1EDEBC40}" sibTransId="{9658C27E-CEF0-4D2C-AA98-D94AB4684901}"/>
    <dgm:cxn modelId="{98A03CE9-B7C0-43BE-B8C8-AFF103698C2F}" type="presOf" srcId="{26551274-73D1-4281-828D-26973E883AC9}" destId="{F9F87E2D-9B52-4414-8F2E-C0E06438E06B}" srcOrd="0" destOrd="0" presId="urn:microsoft.com/office/officeart/2008/layout/LinedList"/>
    <dgm:cxn modelId="{B83098F8-DCE0-4647-AB33-F85C85666CB6}" type="presOf" srcId="{857924AE-B284-4363-819D-53876E75BBDB}" destId="{2229452E-6A6B-4E3D-ABD2-2F5325116B96}" srcOrd="0" destOrd="0" presId="urn:microsoft.com/office/officeart/2008/layout/LinedList"/>
    <dgm:cxn modelId="{057F3534-9EA3-46F4-B452-2A148D49F848}" type="presParOf" srcId="{2229452E-6A6B-4E3D-ABD2-2F5325116B96}" destId="{A3C1521C-8F81-4441-B891-8F721E33AD53}" srcOrd="0" destOrd="0" presId="urn:microsoft.com/office/officeart/2008/layout/LinedList"/>
    <dgm:cxn modelId="{73E95936-F089-46CF-9651-AC68B84B7B06}" type="presParOf" srcId="{2229452E-6A6B-4E3D-ABD2-2F5325116B96}" destId="{419A5A05-5B03-46F0-AA34-C2B988ACD50C}" srcOrd="1" destOrd="0" presId="urn:microsoft.com/office/officeart/2008/layout/LinedList"/>
    <dgm:cxn modelId="{50757735-5C89-40A2-831D-CC57AFDB1BA8}" type="presParOf" srcId="{419A5A05-5B03-46F0-AA34-C2B988ACD50C}" destId="{3425A693-BC73-4299-9FBB-FB4E15DF776E}" srcOrd="0" destOrd="0" presId="urn:microsoft.com/office/officeart/2008/layout/LinedList"/>
    <dgm:cxn modelId="{6FC7065F-02A5-4356-9EFF-15B9EEBFC4B3}" type="presParOf" srcId="{419A5A05-5B03-46F0-AA34-C2B988ACD50C}" destId="{D70F1C43-8EA9-46E7-AE85-39FE262AFF71}" srcOrd="1" destOrd="0" presId="urn:microsoft.com/office/officeart/2008/layout/LinedList"/>
    <dgm:cxn modelId="{7E7E6457-C753-4C76-AAE8-BD52A3F8618A}" type="presParOf" srcId="{2229452E-6A6B-4E3D-ABD2-2F5325116B96}" destId="{F53DF4F5-6731-44C9-9910-DD458CB49AB4}" srcOrd="2" destOrd="0" presId="urn:microsoft.com/office/officeart/2008/layout/LinedList"/>
    <dgm:cxn modelId="{6782C5E2-E497-47BB-9087-814D093745A8}" type="presParOf" srcId="{2229452E-6A6B-4E3D-ABD2-2F5325116B96}" destId="{8CD4D845-589E-4E34-B4EA-B64BB51ABE2A}" srcOrd="3" destOrd="0" presId="urn:microsoft.com/office/officeart/2008/layout/LinedList"/>
    <dgm:cxn modelId="{936BCD4E-09C1-49EE-B029-3C48C5374B98}" type="presParOf" srcId="{8CD4D845-589E-4E34-B4EA-B64BB51ABE2A}" destId="{1307CD4A-4A2B-4A81-8120-C47DFD4FC08D}" srcOrd="0" destOrd="0" presId="urn:microsoft.com/office/officeart/2008/layout/LinedList"/>
    <dgm:cxn modelId="{BFC9AE63-F11A-45F0-A400-1FC92B094BB3}" type="presParOf" srcId="{8CD4D845-589E-4E34-B4EA-B64BB51ABE2A}" destId="{79F0B757-BFD1-471E-8071-B90517E23FF7}" srcOrd="1" destOrd="0" presId="urn:microsoft.com/office/officeart/2008/layout/LinedList"/>
    <dgm:cxn modelId="{732AB05E-2155-47B5-9E65-33E4C3853B6B}" type="presParOf" srcId="{2229452E-6A6B-4E3D-ABD2-2F5325116B96}" destId="{B7E66AB6-9882-4E26-A15C-5D6B5DF08D44}" srcOrd="4" destOrd="0" presId="urn:microsoft.com/office/officeart/2008/layout/LinedList"/>
    <dgm:cxn modelId="{D675D6A4-C520-4AD5-983C-958AEC61DE5C}" type="presParOf" srcId="{2229452E-6A6B-4E3D-ABD2-2F5325116B96}" destId="{92B2954C-97BD-453E-8F5C-D1503669D7A3}" srcOrd="5" destOrd="0" presId="urn:microsoft.com/office/officeart/2008/layout/LinedList"/>
    <dgm:cxn modelId="{DFFE52F1-1D32-4F1C-9A6C-11C96878D84E}" type="presParOf" srcId="{92B2954C-97BD-453E-8F5C-D1503669D7A3}" destId="{0627EB2D-0185-4AB2-9044-EE73F435E73F}" srcOrd="0" destOrd="0" presId="urn:microsoft.com/office/officeart/2008/layout/LinedList"/>
    <dgm:cxn modelId="{15E921BC-6478-4282-9202-C763D9ED89CF}" type="presParOf" srcId="{92B2954C-97BD-453E-8F5C-D1503669D7A3}" destId="{3E4CBD0A-4B8A-4D5F-B90D-296C2E856BA9}" srcOrd="1" destOrd="0" presId="urn:microsoft.com/office/officeart/2008/layout/LinedList"/>
    <dgm:cxn modelId="{D27B50BE-391C-40C4-ADA9-98C6046D64B9}" type="presParOf" srcId="{2229452E-6A6B-4E3D-ABD2-2F5325116B96}" destId="{FA591E04-C0C5-498D-9711-A7F649698165}" srcOrd="6" destOrd="0" presId="urn:microsoft.com/office/officeart/2008/layout/LinedList"/>
    <dgm:cxn modelId="{94E94FE1-BC2E-4537-BCC0-F7A1E19B64E4}" type="presParOf" srcId="{2229452E-6A6B-4E3D-ABD2-2F5325116B96}" destId="{B5F49D97-FD06-458F-879C-6B301CEAB62F}" srcOrd="7" destOrd="0" presId="urn:microsoft.com/office/officeart/2008/layout/LinedList"/>
    <dgm:cxn modelId="{697352FC-5A25-4ABD-A304-88CE2E169051}" type="presParOf" srcId="{B5F49D97-FD06-458F-879C-6B301CEAB62F}" destId="{58BF1524-90D8-46A6-88C5-7C312612E465}" srcOrd="0" destOrd="0" presId="urn:microsoft.com/office/officeart/2008/layout/LinedList"/>
    <dgm:cxn modelId="{537AEE0A-A2AB-4B31-BBD8-347F673A3E08}" type="presParOf" srcId="{B5F49D97-FD06-458F-879C-6B301CEAB62F}" destId="{7A9A35BE-4DAA-4EE4-BDF5-54AABDD9EEE5}" srcOrd="1" destOrd="0" presId="urn:microsoft.com/office/officeart/2008/layout/LinedList"/>
    <dgm:cxn modelId="{9FEAC35D-F5D4-4B89-82ED-94480D8B7D45}" type="presParOf" srcId="{2229452E-6A6B-4E3D-ABD2-2F5325116B96}" destId="{1BC8BC6C-DA45-49AF-8608-16061FDEB76F}" srcOrd="8" destOrd="0" presId="urn:microsoft.com/office/officeart/2008/layout/LinedList"/>
    <dgm:cxn modelId="{E84B661C-9DF7-4134-A2ED-98818528370C}" type="presParOf" srcId="{2229452E-6A6B-4E3D-ABD2-2F5325116B96}" destId="{11BBBB5C-AE87-475A-8E84-6F56769874AE}" srcOrd="9" destOrd="0" presId="urn:microsoft.com/office/officeart/2008/layout/LinedList"/>
    <dgm:cxn modelId="{BAFC3BB4-EB7F-4FA7-AE7E-67F00152F9CD}" type="presParOf" srcId="{11BBBB5C-AE87-475A-8E84-6F56769874AE}" destId="{F9F87E2D-9B52-4414-8F2E-C0E06438E06B}" srcOrd="0" destOrd="0" presId="urn:microsoft.com/office/officeart/2008/layout/LinedList"/>
    <dgm:cxn modelId="{14ED980B-8601-4A81-905F-9D70594675B4}" type="presParOf" srcId="{11BBBB5C-AE87-475A-8E84-6F56769874AE}" destId="{329ED119-000B-44A3-A14D-CFC53A2F21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5BA34-9339-4277-AC86-3B5925C5D168}">
      <dsp:nvSpPr>
        <dsp:cNvPr id="0" name=""/>
        <dsp:cNvSpPr/>
      </dsp:nvSpPr>
      <dsp:spPr>
        <a:xfrm>
          <a:off x="810" y="92193"/>
          <a:ext cx="3283803" cy="394056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67" tIns="0" rIns="324367" bIns="330200" numCol="1" spcCol="1270" anchor="t" anchorCtr="0">
          <a:noAutofit/>
        </a:bodyPr>
        <a:lstStyle/>
        <a:p>
          <a:pPr marL="0" lvl="0" indent="0" algn="l" defTabSz="889000">
            <a:lnSpc>
              <a:spcPct val="90000"/>
            </a:lnSpc>
            <a:spcBef>
              <a:spcPct val="0"/>
            </a:spcBef>
            <a:spcAft>
              <a:spcPct val="35000"/>
            </a:spcAft>
            <a:buNone/>
          </a:pPr>
          <a:r>
            <a:rPr lang="en-US" sz="2000" b="1" kern="1200" dirty="0"/>
            <a:t>Democracy – children's voices
</a:t>
          </a:r>
          <a:r>
            <a:rPr lang="en-US" sz="2000" kern="1200" dirty="0"/>
            <a:t>Article 12 of the Convention on the Rights of the Child – how to enhance children's participation in decision-making</a:t>
          </a:r>
          <a:endParaRPr lang="el-GR" sz="2000" b="1" kern="1200" dirty="0"/>
        </a:p>
        <a:p>
          <a:pPr marL="0" lvl="0" indent="0" algn="l" defTabSz="889000">
            <a:lnSpc>
              <a:spcPct val="90000"/>
            </a:lnSpc>
            <a:spcBef>
              <a:spcPct val="0"/>
            </a:spcBef>
            <a:spcAft>
              <a:spcPct val="35000"/>
            </a:spcAft>
            <a:buNone/>
          </a:pPr>
          <a:endParaRPr lang="el-GR" sz="1100" b="1" kern="1200" dirty="0"/>
        </a:p>
        <a:p>
          <a:pPr marL="0" lvl="0" indent="0" algn="l" defTabSz="889000">
            <a:lnSpc>
              <a:spcPct val="90000"/>
            </a:lnSpc>
            <a:spcBef>
              <a:spcPct val="0"/>
            </a:spcBef>
            <a:spcAft>
              <a:spcPct val="35000"/>
            </a:spcAft>
            <a:buNone/>
          </a:pPr>
          <a:endParaRPr lang="en-US" sz="1100" b="1" kern="1200" dirty="0"/>
        </a:p>
      </dsp:txBody>
      <dsp:txXfrm>
        <a:off x="810" y="1668419"/>
        <a:ext cx="3283803" cy="2364338"/>
      </dsp:txXfrm>
    </dsp:sp>
    <dsp:sp modelId="{4F4EE7B9-F465-4313-843B-AD9DA772B73F}">
      <dsp:nvSpPr>
        <dsp:cNvPr id="0" name=""/>
        <dsp:cNvSpPr/>
      </dsp:nvSpPr>
      <dsp:spPr>
        <a:xfrm>
          <a:off x="810" y="92193"/>
          <a:ext cx="3283803" cy="15762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4367" tIns="165100" rIns="32436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10" y="92193"/>
        <a:ext cx="3283803" cy="1576225"/>
      </dsp:txXfrm>
    </dsp:sp>
    <dsp:sp modelId="{E46CA8B3-25BC-4772-8C2D-7220C6D8F3D4}">
      <dsp:nvSpPr>
        <dsp:cNvPr id="0" name=""/>
        <dsp:cNvSpPr/>
      </dsp:nvSpPr>
      <dsp:spPr>
        <a:xfrm>
          <a:off x="3590763" y="0"/>
          <a:ext cx="3283803" cy="394056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67" tIns="0" rIns="324367" bIns="330200" numCol="1" spcCol="1270" anchor="t" anchorCtr="0">
          <a:noAutofit/>
        </a:bodyPr>
        <a:lstStyle/>
        <a:p>
          <a:pPr marL="0" lvl="0" indent="0" algn="l" defTabSz="889000">
            <a:lnSpc>
              <a:spcPct val="90000"/>
            </a:lnSpc>
            <a:spcBef>
              <a:spcPct val="0"/>
            </a:spcBef>
            <a:spcAft>
              <a:spcPct val="35000"/>
            </a:spcAft>
            <a:buNone/>
          </a:pPr>
          <a:r>
            <a:rPr lang="en-US" sz="2000" b="1" kern="1200" dirty="0"/>
            <a:t>School Culture </a:t>
          </a:r>
          <a:r>
            <a:rPr lang="en-US" sz="2000" kern="1200" dirty="0"/>
            <a:t>– what are the relationships and culture at school and how can we co-shape a whole school community collaboration through </a:t>
          </a:r>
          <a:r>
            <a:rPr lang="en-US" sz="2000" b="1" kern="1200" dirty="0"/>
            <a:t> inquiry and reflection?</a:t>
          </a:r>
        </a:p>
      </dsp:txBody>
      <dsp:txXfrm>
        <a:off x="3590763" y="1576225"/>
        <a:ext cx="3283803" cy="2364338"/>
      </dsp:txXfrm>
    </dsp:sp>
    <dsp:sp modelId="{DB4C28A3-BFDC-401B-8F27-39562C78464F}">
      <dsp:nvSpPr>
        <dsp:cNvPr id="0" name=""/>
        <dsp:cNvSpPr/>
      </dsp:nvSpPr>
      <dsp:spPr>
        <a:xfrm>
          <a:off x="3547318" y="92193"/>
          <a:ext cx="3283803" cy="15762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4367" tIns="165100" rIns="32436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47318" y="92193"/>
        <a:ext cx="3283803" cy="1576225"/>
      </dsp:txXfrm>
    </dsp:sp>
    <dsp:sp modelId="{5AE67FF7-EDC1-45F6-8C93-2A3E99F8DF6E}">
      <dsp:nvSpPr>
        <dsp:cNvPr id="0" name=""/>
        <dsp:cNvSpPr/>
      </dsp:nvSpPr>
      <dsp:spPr>
        <a:xfrm>
          <a:off x="7093826" y="92193"/>
          <a:ext cx="3283803" cy="394056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67" tIns="0" rIns="324367" bIns="330200" numCol="1" spcCol="1270" anchor="t" anchorCtr="0">
          <a:noAutofit/>
        </a:bodyPr>
        <a:lstStyle/>
        <a:p>
          <a:pPr marL="0" lvl="0" indent="0" algn="l" defTabSz="711200">
            <a:lnSpc>
              <a:spcPct val="90000"/>
            </a:lnSpc>
            <a:spcBef>
              <a:spcPct val="0"/>
            </a:spcBef>
            <a:spcAft>
              <a:spcPct val="35000"/>
            </a:spcAft>
            <a:buNone/>
          </a:pPr>
          <a:r>
            <a:rPr lang="en-US" sz="1600" b="1" kern="1200" dirty="0"/>
            <a:t>Diversity - Cooperation – Professional learning
How do we educate/support the facilitators of teachers' professional learning communities?</a:t>
          </a:r>
        </a:p>
        <a:p>
          <a:pPr marL="0" lvl="0" indent="0" algn="l" defTabSz="711200">
            <a:lnSpc>
              <a:spcPct val="90000"/>
            </a:lnSpc>
            <a:spcBef>
              <a:spcPct val="0"/>
            </a:spcBef>
            <a:spcAft>
              <a:spcPct val="35000"/>
            </a:spcAft>
            <a:buNone/>
          </a:pPr>
          <a:r>
            <a:rPr lang="en-US" sz="1600" b="1" kern="1200" dirty="0"/>
            <a:t>How do we support inclusive schools?</a:t>
          </a:r>
          <a:endParaRPr lang="el-GR" sz="1600" kern="1200" dirty="0"/>
        </a:p>
      </dsp:txBody>
      <dsp:txXfrm>
        <a:off x="7093826" y="1668419"/>
        <a:ext cx="3283803" cy="2364338"/>
      </dsp:txXfrm>
    </dsp:sp>
    <dsp:sp modelId="{F7962B25-74CB-4216-AC81-1DF1B4716302}">
      <dsp:nvSpPr>
        <dsp:cNvPr id="0" name=""/>
        <dsp:cNvSpPr/>
      </dsp:nvSpPr>
      <dsp:spPr>
        <a:xfrm>
          <a:off x="7093826" y="92193"/>
          <a:ext cx="3283803" cy="15762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4367" tIns="165100" rIns="324367" bIns="165100" numCol="1" spcCol="1270" anchor="ctr" anchorCtr="0">
          <a:noAutofit/>
        </a:bodyPr>
        <a:lstStyle/>
        <a:p>
          <a:pPr marL="0" lvl="0" indent="0" algn="l" defTabSz="2933700">
            <a:lnSpc>
              <a:spcPct val="90000"/>
            </a:lnSpc>
            <a:spcBef>
              <a:spcPct val="0"/>
            </a:spcBef>
            <a:spcAft>
              <a:spcPct val="35000"/>
            </a:spcAft>
            <a:buNone/>
          </a:pPr>
          <a:r>
            <a:rPr lang="el-GR" sz="6600" kern="1200"/>
            <a:t>03</a:t>
          </a:r>
        </a:p>
      </dsp:txBody>
      <dsp:txXfrm>
        <a:off x="7093826" y="92193"/>
        <a:ext cx="3283803" cy="1576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1521C-8F81-4441-B891-8F721E33AD53}">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5A693-BC73-4299-9FBB-FB4E15DF776E}">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Enacting</a:t>
          </a:r>
          <a:r>
            <a:rPr lang="en-US" sz="2000" b="1" kern="1200" dirty="0"/>
            <a:t> initiatives to start a dialogue with the students</a:t>
          </a:r>
          <a:r>
            <a:rPr lang="el-GR" sz="2000" b="1" kern="1200" dirty="0"/>
            <a:t> – </a:t>
          </a:r>
          <a:r>
            <a:rPr lang="en-US" sz="2000" b="1" kern="1200" dirty="0"/>
            <a:t>CHILDREN HAVE IMPORTANT THINGS TO SAY!</a:t>
          </a:r>
          <a:endParaRPr lang="en-US" sz="2000" kern="1200" dirty="0"/>
        </a:p>
      </dsp:txBody>
      <dsp:txXfrm>
        <a:off x="0" y="675"/>
        <a:ext cx="6900512" cy="1106957"/>
      </dsp:txXfrm>
    </dsp:sp>
    <dsp:sp modelId="{F53DF4F5-6731-44C9-9910-DD458CB49AB4}">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7CD4A-4A2B-4A81-8120-C47DFD4FC08D}">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Listening to children's voices and harnessing it through dialogue and consultation – BUILDING A COMMUNITY</a:t>
          </a:r>
          <a:endParaRPr lang="en-US" sz="2000" kern="1200" dirty="0"/>
        </a:p>
      </dsp:txBody>
      <dsp:txXfrm>
        <a:off x="0" y="1107633"/>
        <a:ext cx="6900512" cy="1106957"/>
      </dsp:txXfrm>
    </dsp:sp>
    <dsp:sp modelId="{B7E66AB6-9882-4E26-A15C-5D6B5DF08D44}">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7EB2D-0185-4AB2-9044-EE73F435E73F}">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Supporting teachers as a professional learning community – University / schools collaboration</a:t>
          </a:r>
        </a:p>
        <a:p>
          <a:pPr marL="0" lvl="0" indent="0" algn="l" defTabSz="889000">
            <a:lnSpc>
              <a:spcPct val="90000"/>
            </a:lnSpc>
            <a:spcBef>
              <a:spcPct val="0"/>
            </a:spcBef>
            <a:spcAft>
              <a:spcPct val="35000"/>
            </a:spcAft>
            <a:buNone/>
          </a:pPr>
          <a:r>
            <a:rPr lang="en-US" sz="2000" b="1" kern="1200" dirty="0"/>
            <a:t>INQUIRY </a:t>
          </a:r>
          <a:r>
            <a:rPr lang="en-US" sz="2000" b="1" kern="1200"/>
            <a:t>AND REFLECTION IN PROFESSIONAL LEARNING</a:t>
          </a:r>
          <a:endParaRPr lang="en-US" sz="2000" b="1" kern="1200" dirty="0"/>
        </a:p>
      </dsp:txBody>
      <dsp:txXfrm>
        <a:off x="0" y="2214591"/>
        <a:ext cx="6900512" cy="1106957"/>
      </dsp:txXfrm>
    </dsp:sp>
    <dsp:sp modelId="{FA591E04-C0C5-498D-9711-A7F649698165}">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BF1524-90D8-46A6-88C5-7C312612E465}">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Opening margins for teachers’ actions – </a:t>
          </a:r>
        </a:p>
        <a:p>
          <a:pPr marL="0" lvl="0" indent="0" algn="l" defTabSz="889000">
            <a:lnSpc>
              <a:spcPct val="90000"/>
            </a:lnSpc>
            <a:spcBef>
              <a:spcPct val="0"/>
            </a:spcBef>
            <a:spcAft>
              <a:spcPct val="35000"/>
            </a:spcAft>
            <a:buNone/>
          </a:pPr>
          <a:r>
            <a:rPr lang="en-US" sz="2000" b="1" kern="1200" dirty="0"/>
            <a:t>SUPPORTING A CHANGE OF EDUCATIONAL POLICIES</a:t>
          </a:r>
        </a:p>
      </dsp:txBody>
      <dsp:txXfrm>
        <a:off x="0" y="3321549"/>
        <a:ext cx="6900512" cy="1106957"/>
      </dsp:txXfrm>
    </dsp:sp>
    <dsp:sp modelId="{1BC8BC6C-DA45-49AF-8608-16061FDEB76F}">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87E2D-9B52-4414-8F2E-C0E06438E06B}">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Systemic support for children and families – </a:t>
          </a:r>
        </a:p>
        <a:p>
          <a:pPr marL="0" lvl="0" indent="0" algn="l" defTabSz="889000">
            <a:lnSpc>
              <a:spcPct val="90000"/>
            </a:lnSpc>
            <a:spcBef>
              <a:spcPct val="0"/>
            </a:spcBef>
            <a:spcAft>
              <a:spcPct val="35000"/>
            </a:spcAft>
            <a:buNone/>
          </a:pPr>
          <a:r>
            <a:rPr lang="en-US" sz="2000" b="1" kern="1200" dirty="0"/>
            <a:t>SUPPORTING SOCIAL POLICIES COMPLEMENTING EDUCATION</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6283F-4B71-BAED-FC49-3F78E2EAB68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5913624-40C3-33CB-BEB8-ABF73A259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0B9BD42-9200-889A-69B1-8B41AF10CAAF}"/>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5" name="Θέση υποσέλιδου 4">
            <a:extLst>
              <a:ext uri="{FF2B5EF4-FFF2-40B4-BE49-F238E27FC236}">
                <a16:creationId xmlns:a16="http://schemas.microsoft.com/office/drawing/2014/main" id="{6A062C29-F756-5CC4-CC79-57A684BA6C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7D40EA-DFA2-7B84-7EB8-F13F1D7261F2}"/>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418304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610F47-C74F-B291-93A4-756D1804D7D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3020F8D-9A44-AF7A-53D4-DC16BAFF3C0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767F05A-4683-56BC-F1E5-6A8EE0EA2155}"/>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5" name="Θέση υποσέλιδου 4">
            <a:extLst>
              <a:ext uri="{FF2B5EF4-FFF2-40B4-BE49-F238E27FC236}">
                <a16:creationId xmlns:a16="http://schemas.microsoft.com/office/drawing/2014/main" id="{69FC4D8C-FB98-0DFC-3CE6-BD455CE3C9E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2C8F84-A07B-7BF4-5EC5-773FA89869FB}"/>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195377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E07EB58-BE98-74C2-C1A7-80B2DD4CA1D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AA278F-B08A-F5D4-1545-55101A961DD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6DE9CBB-3C14-FC0C-5882-31E7D7EB4003}"/>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5" name="Θέση υποσέλιδου 4">
            <a:extLst>
              <a:ext uri="{FF2B5EF4-FFF2-40B4-BE49-F238E27FC236}">
                <a16:creationId xmlns:a16="http://schemas.microsoft.com/office/drawing/2014/main" id="{FFD9717B-3A88-BC1C-6DAD-AE20CC1927C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EE2E229-37DF-A066-0EAE-7B01AF54F6CC}"/>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305028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AC6D53-8391-FD2F-0D2B-6E1DEAE1DEE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78DBF8A-9365-DFB0-78C2-AC0881592A5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15931AF-B1C7-9669-CC8A-DDDBD9003553}"/>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5" name="Θέση υποσέλιδου 4">
            <a:extLst>
              <a:ext uri="{FF2B5EF4-FFF2-40B4-BE49-F238E27FC236}">
                <a16:creationId xmlns:a16="http://schemas.microsoft.com/office/drawing/2014/main" id="{F7242029-0152-ECAB-A3FE-6706ACC185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F92B28-471B-C5C5-8709-ED0F2351F8FE}"/>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338432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BA0898-E71A-7B1E-0A1F-46692412487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2FF6DC-3970-582A-7858-7A4FABD5C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9E47022-3047-9116-3D32-F848925ED692}"/>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5" name="Θέση υποσέλιδου 4">
            <a:extLst>
              <a:ext uri="{FF2B5EF4-FFF2-40B4-BE49-F238E27FC236}">
                <a16:creationId xmlns:a16="http://schemas.microsoft.com/office/drawing/2014/main" id="{2A2EED48-681D-FEEE-EC68-90BFB6CA545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BD57D6-9491-B26F-60BC-821E4AA15281}"/>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333608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9B79A-021C-C3B5-20D4-879D2A33B06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B824A1E-D764-F644-FF4D-D3F303E8382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34EEF35-BA35-794A-9C23-603BFBC1CDC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B464B03-1409-3CF6-590F-6DF9C12DD45A}"/>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6" name="Θέση υποσέλιδου 5">
            <a:extLst>
              <a:ext uri="{FF2B5EF4-FFF2-40B4-BE49-F238E27FC236}">
                <a16:creationId xmlns:a16="http://schemas.microsoft.com/office/drawing/2014/main" id="{075C357B-9F37-0D13-8BBB-3357EC89627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14B3644-FF70-2920-4CE8-4BA25D893E40}"/>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168864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E737D-9478-42CD-43BE-C491166A9CC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F674343-0019-9C03-78F6-91A088651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E6D83DE-CDB5-8F7A-16D1-E96F3C92B8E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4A6325D-DC7A-96EE-14BC-004EC5D29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C906CA7-9D2B-EBF8-6199-D605F824231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9208FC1-9981-A83B-AB3F-9597BC1B162C}"/>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8" name="Θέση υποσέλιδου 7">
            <a:extLst>
              <a:ext uri="{FF2B5EF4-FFF2-40B4-BE49-F238E27FC236}">
                <a16:creationId xmlns:a16="http://schemas.microsoft.com/office/drawing/2014/main" id="{639ED729-5CB6-9D07-A025-3AC9F39BD5D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F72B0A2-D40D-FB91-22E5-272832F6AD34}"/>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76247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6BDB3E-E0FB-D454-A5B9-3413569A389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6B3FD0A-327E-19EB-C452-6EA59BFA145C}"/>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4" name="Θέση υποσέλιδου 3">
            <a:extLst>
              <a:ext uri="{FF2B5EF4-FFF2-40B4-BE49-F238E27FC236}">
                <a16:creationId xmlns:a16="http://schemas.microsoft.com/office/drawing/2014/main" id="{CB08EB61-D321-E385-3ED0-AFD711718A3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E9A4693-A1C0-1220-850B-869794473D54}"/>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45842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CF09C-DC4E-2285-BDC4-9BAC53FF98F7}"/>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3" name="Θέση υποσέλιδου 2">
            <a:extLst>
              <a:ext uri="{FF2B5EF4-FFF2-40B4-BE49-F238E27FC236}">
                <a16:creationId xmlns:a16="http://schemas.microsoft.com/office/drawing/2014/main" id="{FBE1E2D1-5C03-C32A-9E06-5D03D112761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D0AC31F-B81E-A781-C349-E830390FBA1D}"/>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420381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4E3EE6-850F-D845-4A8D-2BD5AC7E26F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54C6843-26FD-E14F-539A-5C4D0B22C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F1471CA-3860-7D64-750F-51629A588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9C6C195-A96E-7917-CCE9-37BAFD3B4590}"/>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6" name="Θέση υποσέλιδου 5">
            <a:extLst>
              <a:ext uri="{FF2B5EF4-FFF2-40B4-BE49-F238E27FC236}">
                <a16:creationId xmlns:a16="http://schemas.microsoft.com/office/drawing/2014/main" id="{1D734845-DE26-9A76-E7A4-DB089114DE8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D985AC5-A1BA-1409-4A3F-D547845FAC5A}"/>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146509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C57513-ACE4-10AF-2FFB-D721D21CFC3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E749BCD-43C2-9BF7-B3EC-F74BD7B5C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5AA7DC5-BC26-6816-BD05-46B0CB59B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926753F-F876-7496-45F8-BE5BF06FFD47}"/>
              </a:ext>
            </a:extLst>
          </p:cNvPr>
          <p:cNvSpPr>
            <a:spLocks noGrp="1"/>
          </p:cNvSpPr>
          <p:nvPr>
            <p:ph type="dt" sz="half" idx="10"/>
          </p:nvPr>
        </p:nvSpPr>
        <p:spPr/>
        <p:txBody>
          <a:bodyPr/>
          <a:lstStyle/>
          <a:p>
            <a:fld id="{5E3B1E47-E0F5-4817-9294-D7FC487AB8E2}" type="datetimeFigureOut">
              <a:rPr lang="el-GR" smtClean="0"/>
              <a:t>1/5/2024</a:t>
            </a:fld>
            <a:endParaRPr lang="el-GR"/>
          </a:p>
        </p:txBody>
      </p:sp>
      <p:sp>
        <p:nvSpPr>
          <p:cNvPr id="6" name="Θέση υποσέλιδου 5">
            <a:extLst>
              <a:ext uri="{FF2B5EF4-FFF2-40B4-BE49-F238E27FC236}">
                <a16:creationId xmlns:a16="http://schemas.microsoft.com/office/drawing/2014/main" id="{0CB68E9E-5DA3-6691-0E8A-46CE1EFA85F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9B88523-0075-EAC1-E974-53103FC39222}"/>
              </a:ext>
            </a:extLst>
          </p:cNvPr>
          <p:cNvSpPr>
            <a:spLocks noGrp="1"/>
          </p:cNvSpPr>
          <p:nvPr>
            <p:ph type="sldNum" sz="quarter" idx="12"/>
          </p:nvPr>
        </p:nvSpPr>
        <p:spPr/>
        <p:txBody>
          <a:bodyPr/>
          <a:lstStyle/>
          <a:p>
            <a:fld id="{B5A83E0B-E62E-430B-A3DD-EC101CD13699}" type="slidenum">
              <a:rPr lang="el-GR" smtClean="0"/>
              <a:t>‹#›</a:t>
            </a:fld>
            <a:endParaRPr lang="el-GR"/>
          </a:p>
        </p:txBody>
      </p:sp>
    </p:spTree>
    <p:extLst>
      <p:ext uri="{BB962C8B-B14F-4D97-AF65-F5344CB8AC3E}">
        <p14:creationId xmlns:p14="http://schemas.microsoft.com/office/powerpoint/2010/main" val="101236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D205C2D-654D-B22C-E4C4-4C50688DEE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4CFA156-C1D8-8DB8-8349-34981526B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26FCF02-E26C-4E9B-AB0D-CAA8F0689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B1E47-E0F5-4817-9294-D7FC487AB8E2}" type="datetimeFigureOut">
              <a:rPr lang="el-GR" smtClean="0"/>
              <a:t>1/5/2024</a:t>
            </a:fld>
            <a:endParaRPr lang="el-GR"/>
          </a:p>
        </p:txBody>
      </p:sp>
      <p:sp>
        <p:nvSpPr>
          <p:cNvPr id="5" name="Θέση υποσέλιδου 4">
            <a:extLst>
              <a:ext uri="{FF2B5EF4-FFF2-40B4-BE49-F238E27FC236}">
                <a16:creationId xmlns:a16="http://schemas.microsoft.com/office/drawing/2014/main" id="{9AEB9F1C-1D23-5D9B-39F6-441E8F4BB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97447A0-2F82-42B1-A2BF-FDF6BB159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83E0B-E62E-430B-A3DD-EC101CD13699}" type="slidenum">
              <a:rPr lang="el-GR" smtClean="0"/>
              <a:t>‹#›</a:t>
            </a:fld>
            <a:endParaRPr lang="el-GR"/>
          </a:p>
        </p:txBody>
      </p:sp>
    </p:spTree>
    <p:extLst>
      <p:ext uri="{BB962C8B-B14F-4D97-AF65-F5344CB8AC3E}">
        <p14:creationId xmlns:p14="http://schemas.microsoft.com/office/powerpoint/2010/main" val="319699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eafap.eu/" TargetMode="Externa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voice.web.auth.gr/el" TargetMode="External"/><Relationship Id="rId2" Type="http://schemas.openxmlformats.org/officeDocument/2006/relationships/hyperlink" Target="http://voice.web.auth.gr/en"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cover with text and balloons&#10;&#10;Description automatically generated">
            <a:extLst>
              <a:ext uri="{FF2B5EF4-FFF2-40B4-BE49-F238E27FC236}">
                <a16:creationId xmlns:a16="http://schemas.microsoft.com/office/drawing/2014/main" id="{C42D3195-D4EA-5768-2CB7-766175A29F69}"/>
              </a:ext>
            </a:extLst>
          </p:cNvPr>
          <p:cNvPicPr>
            <a:picLocks noChangeAspect="1"/>
          </p:cNvPicPr>
          <p:nvPr/>
        </p:nvPicPr>
        <p:blipFill rotWithShape="1">
          <a:blip r:embed="rId2">
            <a:extLst>
              <a:ext uri="{28A0092B-C50C-407E-A947-70E740481C1C}">
                <a14:useLocalDpi xmlns:a14="http://schemas.microsoft.com/office/drawing/2010/main" val="0"/>
              </a:ext>
            </a:extLst>
          </a:blip>
          <a:srcRect l="1032" t="10069" b="37247"/>
          <a:stretch/>
        </p:blipFill>
        <p:spPr>
          <a:xfrm>
            <a:off x="1" y="0"/>
            <a:ext cx="12191999" cy="3644884"/>
          </a:xfrm>
          <a:prstGeom prst="rect">
            <a:avLst/>
          </a:prstGeom>
        </p:spPr>
      </p:pic>
      <p:sp>
        <p:nvSpPr>
          <p:cNvPr id="13" name="TextBox 12">
            <a:extLst>
              <a:ext uri="{FF2B5EF4-FFF2-40B4-BE49-F238E27FC236}">
                <a16:creationId xmlns:a16="http://schemas.microsoft.com/office/drawing/2014/main" id="{346A7B83-5CED-FA4C-C31C-22E69F9C1FFD}"/>
              </a:ext>
            </a:extLst>
          </p:cNvPr>
          <p:cNvSpPr txBox="1"/>
          <p:nvPr/>
        </p:nvSpPr>
        <p:spPr>
          <a:xfrm>
            <a:off x="4825780" y="4622144"/>
            <a:ext cx="7290033"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Sofia </a:t>
            </a:r>
            <a:r>
              <a:rPr lang="en-GB" sz="1600" dirty="0" err="1">
                <a:latin typeface="Arial" panose="020B0604020202020204" pitchFamily="34" charset="0"/>
                <a:cs typeface="Arial" panose="020B0604020202020204" pitchFamily="34" charset="0"/>
              </a:rPr>
              <a:t>Avgitidou</a:t>
            </a:r>
            <a:r>
              <a:rPr lang="en-GB" sz="1600" dirty="0">
                <a:latin typeface="Arial" panose="020B0604020202020204" pitchFamily="34" charset="0"/>
                <a:cs typeface="Arial" panose="020B0604020202020204" pitchFamily="34" charset="0"/>
              </a:rPr>
              <a:t>, Professor, Aristotle University of Thessaloniki, Greece</a:t>
            </a:r>
            <a:endParaRPr lang="en-US" sz="16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5230191-E469-197A-3B56-5C1E60861BCA}"/>
              </a:ext>
            </a:extLst>
          </p:cNvPr>
          <p:cNvPicPr>
            <a:picLocks noChangeAspect="1"/>
          </p:cNvPicPr>
          <p:nvPr/>
        </p:nvPicPr>
        <p:blipFill>
          <a:blip r:embed="rId3">
            <a:extLst>
              <a:ext uri="{28A0092B-C50C-407E-A947-70E740481C1C}">
                <a14:useLocalDpi xmlns:a14="http://schemas.microsoft.com/office/drawing/2010/main" val="0"/>
              </a:ext>
            </a:extLst>
          </a:blip>
          <a:srcRect t="708" b="708"/>
          <a:stretch/>
        </p:blipFill>
        <p:spPr>
          <a:xfrm>
            <a:off x="2374085" y="3850379"/>
            <a:ext cx="1909127" cy="1882085"/>
          </a:xfrm>
          <a:prstGeom prst="ellipse">
            <a:avLst/>
          </a:prstGeom>
        </p:spPr>
      </p:pic>
      <p:sp>
        <p:nvSpPr>
          <p:cNvPr id="15" name="TextBox 14">
            <a:extLst>
              <a:ext uri="{FF2B5EF4-FFF2-40B4-BE49-F238E27FC236}">
                <a16:creationId xmlns:a16="http://schemas.microsoft.com/office/drawing/2014/main" id="{DF6EECE8-6B8C-DADE-4137-DA94F6D0C440}"/>
              </a:ext>
            </a:extLst>
          </p:cNvPr>
          <p:cNvSpPr txBox="1"/>
          <p:nvPr/>
        </p:nvSpPr>
        <p:spPr>
          <a:xfrm>
            <a:off x="4411226" y="3763478"/>
            <a:ext cx="7603919" cy="2523768"/>
          </a:xfrm>
          <a:prstGeom prst="rect">
            <a:avLst/>
          </a:prstGeom>
          <a:noFill/>
        </p:spPr>
        <p:txBody>
          <a:bodyPr wrap="square" rtlCol="0">
            <a:spAutoFit/>
          </a:bodyPr>
          <a:lstStyle/>
          <a:p>
            <a:pPr algn="ctr"/>
            <a:r>
              <a:rPr lang="en-GB" b="1" dirty="0">
                <a:effectLst/>
                <a:latin typeface="Arial" panose="020B0604020202020204" pitchFamily="34" charset="0"/>
                <a:ea typeface="Calibri" panose="020F0502020204030204" pitchFamily="34" charset="0"/>
              </a:rPr>
              <a:t>Children’s rights and inclusive education: </a:t>
            </a:r>
            <a:br>
              <a:rPr lang="en-GB" b="1" dirty="0">
                <a:effectLst/>
                <a:latin typeface="Arial" panose="020B0604020202020204" pitchFamily="34" charset="0"/>
                <a:ea typeface="Calibri" panose="020F0502020204030204" pitchFamily="34" charset="0"/>
              </a:rPr>
            </a:br>
            <a:r>
              <a:rPr lang="en-GB" b="1" dirty="0">
                <a:effectLst/>
                <a:latin typeface="Arial" panose="020B0604020202020204" pitchFamily="34" charset="0"/>
                <a:ea typeface="Calibri" panose="020F0502020204030204" pitchFamily="34" charset="0"/>
              </a:rPr>
              <a:t>From academic research to teacher support and school interventions</a:t>
            </a:r>
          </a:p>
          <a:p>
            <a:endParaRPr lang="en-GB" sz="2000" dirty="0">
              <a:latin typeface="Arial" panose="020B0604020202020204" pitchFamily="34" charset="0"/>
              <a:ea typeface="Calibri" panose="020F0502020204030204" pitchFamily="34" charset="0"/>
            </a:endParaRPr>
          </a:p>
          <a:p>
            <a:endParaRPr lang="en-GB" sz="2000" dirty="0">
              <a:effectLst/>
              <a:latin typeface="Arial" panose="020B0604020202020204" pitchFamily="34" charset="0"/>
              <a:ea typeface="Calibri" panose="020F0502020204030204" pitchFamily="34" charset="0"/>
            </a:endParaRPr>
          </a:p>
          <a:p>
            <a:endParaRPr lang="en-GB" sz="2000" dirty="0">
              <a:latin typeface="Arial" panose="020B0604020202020204" pitchFamily="34" charset="0"/>
              <a:ea typeface="Calibri" panose="020F0502020204030204" pitchFamily="34" charset="0"/>
            </a:endParaRPr>
          </a:p>
          <a:p>
            <a:endParaRPr lang="en-GB" sz="2000" dirty="0">
              <a:latin typeface="Arial" panose="020B0604020202020204" pitchFamily="34" charset="0"/>
              <a:ea typeface="Calibri" panose="020F0502020204030204" pitchFamily="34" charset="0"/>
            </a:endParaRPr>
          </a:p>
          <a:p>
            <a:endParaRPr lang="en-GB"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6690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9C53D-A88A-C774-8790-E26862F3BCDE}"/>
              </a:ext>
            </a:extLst>
          </p:cNvPr>
          <p:cNvSpPr>
            <a:spLocks noGrp="1"/>
          </p:cNvSpPr>
          <p:nvPr>
            <p:ph type="title"/>
          </p:nvPr>
        </p:nvSpPr>
        <p:spPr>
          <a:xfrm>
            <a:off x="686834" y="1153572"/>
            <a:ext cx="3200400" cy="4461163"/>
          </a:xfrm>
        </p:spPr>
        <p:txBody>
          <a:bodyPr>
            <a:normAutofit/>
          </a:bodyPr>
          <a:lstStyle/>
          <a:p>
            <a:r>
              <a:rPr lang="en-US" sz="3700" b="1">
                <a:solidFill>
                  <a:srgbClr val="FFFFFF"/>
                </a:solidFill>
              </a:rPr>
              <a:t>EXPLORING STUDENTS’ VOICES</a:t>
            </a:r>
            <a:br>
              <a:rPr lang="en-US" sz="3700" b="1">
                <a:solidFill>
                  <a:srgbClr val="FFFFFF"/>
                </a:solidFill>
              </a:rPr>
            </a:br>
            <a:r>
              <a:rPr lang="en-US" sz="3700" b="1">
                <a:solidFill>
                  <a:srgbClr val="FFFFFF"/>
                </a:solidFill>
              </a:rPr>
              <a:t>A purposeful and systematic inquiry to design informed actions</a:t>
            </a:r>
            <a:endParaRPr lang="el-GR" sz="37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EB010E-9A18-C07F-1F8D-A03E02EEA949}"/>
              </a:ext>
            </a:extLst>
          </p:cNvPr>
          <p:cNvSpPr>
            <a:spLocks noGrp="1"/>
          </p:cNvSpPr>
          <p:nvPr>
            <p:ph idx="1"/>
          </p:nvPr>
        </p:nvSpPr>
        <p:spPr>
          <a:xfrm>
            <a:off x="4447308" y="591344"/>
            <a:ext cx="6906491" cy="5585619"/>
          </a:xfrm>
        </p:spPr>
        <p:txBody>
          <a:bodyPr anchor="ctr">
            <a:normAutofit/>
          </a:bodyPr>
          <a:lstStyle/>
          <a:p>
            <a:r>
              <a:rPr lang="en-US" sz="2600"/>
              <a:t>HIGH SCHOOL 
What do I like about school and why?
What don't I like and why?
What do I want to change? 
How can what I propose change?
LYCEUM
 What does a democratic school mean to you?
What are the issues that concern you in relation to the democratic functioning of our school? 
What would you suggest in order to strengthen our school as a democratic school?</a:t>
            </a:r>
            <a:endParaRPr lang="el-GR" sz="2600"/>
          </a:p>
        </p:txBody>
      </p:sp>
    </p:spTree>
    <p:extLst>
      <p:ext uri="{BB962C8B-B14F-4D97-AF65-F5344CB8AC3E}">
        <p14:creationId xmlns:p14="http://schemas.microsoft.com/office/powerpoint/2010/main" val="331593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38200" y="365125"/>
            <a:ext cx="10515600" cy="1325563"/>
          </a:xfrm>
        </p:spPr>
        <p:txBody>
          <a:bodyPr>
            <a:normAutofit fontScale="90000"/>
          </a:bodyPr>
          <a:lstStyle/>
          <a:p>
            <a:r>
              <a:rPr lang="es-ES" sz="5400" dirty="0"/>
              <a:t>Examples of students’ responses Teaching and learning</a:t>
            </a:r>
            <a:endParaRPr lang="el-GR"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838200" y="1929384"/>
            <a:ext cx="10515600" cy="4681728"/>
          </a:xfrm>
        </p:spPr>
        <p:txBody>
          <a:bodyPr>
            <a:noAutofit/>
          </a:bodyPr>
          <a:lstStyle/>
          <a:p>
            <a:pPr marL="342900" lvl="0" indent="-342900">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Teachers should not choose who they want to listen to, but </a:t>
            </a:r>
            <a:r>
              <a:rPr lang="en-US" b="1" dirty="0">
                <a:latin typeface="Times New Roman" panose="02020603050405020304" pitchFamily="18" charset="0"/>
                <a:ea typeface="Calibri" panose="020F0502020204030204" pitchFamily="34" charset="0"/>
                <a:cs typeface="Times New Roman" panose="02020603050405020304" pitchFamily="18" charset="0"/>
              </a:rPr>
              <a:t>listen to everyone and find a fair solution. </a:t>
            </a:r>
          </a:p>
          <a:p>
            <a:pPr marL="342900" lvl="0" indent="-342900">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Many teachers </a:t>
            </a:r>
            <a:r>
              <a:rPr lang="en-US" b="1" dirty="0">
                <a:latin typeface="Times New Roman" panose="02020603050405020304" pitchFamily="18" charset="0"/>
                <a:ea typeface="Calibri" panose="020F0502020204030204" pitchFamily="34" charset="0"/>
                <a:cs typeface="Times New Roman" panose="02020603050405020304" pitchFamily="18" charset="0"/>
              </a:rPr>
              <a:t>target "bad" students</a:t>
            </a:r>
            <a:r>
              <a:rPr lang="en-US" dirty="0">
                <a:latin typeface="Times New Roman" panose="02020603050405020304" pitchFamily="18" charset="0"/>
                <a:ea typeface="Calibri" panose="020F0502020204030204" pitchFamily="34" charset="0"/>
                <a:cs typeface="Times New Roman" panose="02020603050405020304" pitchFamily="18" charset="0"/>
              </a:rPr>
              <a:t> and keep making them say the lesson or tell them they don't do homework. </a:t>
            </a:r>
          </a:p>
          <a:p>
            <a:pPr marL="342900" lvl="0" indent="-342900">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Many children </a:t>
            </a:r>
            <a:r>
              <a:rPr lang="en-US" b="1" dirty="0">
                <a:latin typeface="Times New Roman" panose="02020603050405020304" pitchFamily="18" charset="0"/>
                <a:ea typeface="Calibri" panose="020F0502020204030204" pitchFamily="34" charset="0"/>
                <a:cs typeface="Times New Roman" panose="02020603050405020304" pitchFamily="18" charset="0"/>
              </a:rPr>
              <a:t>don't feel comfortable or are afraid</a:t>
            </a:r>
            <a:r>
              <a:rPr lang="en-US" dirty="0">
                <a:latin typeface="Times New Roman" panose="02020603050405020304" pitchFamily="18" charset="0"/>
                <a:ea typeface="Calibri" panose="020F0502020204030204" pitchFamily="34" charset="0"/>
                <a:cs typeface="Times New Roman" panose="02020603050405020304" pitchFamily="18" charset="0"/>
              </a:rPr>
              <a:t> to ask about the lesson they're not good at.
The class often </a:t>
            </a:r>
            <a:r>
              <a:rPr lang="en-US" b="1" dirty="0">
                <a:latin typeface="Times New Roman" panose="02020603050405020304" pitchFamily="18" charset="0"/>
                <a:ea typeface="Calibri" panose="020F0502020204030204" pitchFamily="34" charset="0"/>
                <a:cs typeface="Times New Roman" panose="02020603050405020304" pitchFamily="18" charset="0"/>
              </a:rPr>
              <a:t>criticizes </a:t>
            </a:r>
            <a:r>
              <a:rPr lang="en-US" dirty="0">
                <a:latin typeface="Times New Roman" panose="02020603050405020304" pitchFamily="18" charset="0"/>
                <a:ea typeface="Calibri" panose="020F0502020204030204" pitchFamily="34" charset="0"/>
                <a:cs typeface="Times New Roman" panose="02020603050405020304" pitchFamily="18" charset="0"/>
              </a:rPr>
              <a:t>by laughing at you
I don't like the </a:t>
            </a:r>
            <a:r>
              <a:rPr lang="en-US" b="1" dirty="0">
                <a:latin typeface="Times New Roman" panose="02020603050405020304" pitchFamily="18" charset="0"/>
                <a:ea typeface="Calibri" panose="020F0502020204030204" pitchFamily="34" charset="0"/>
                <a:cs typeface="Times New Roman" panose="02020603050405020304" pitchFamily="18" charset="0"/>
              </a:rPr>
              <a:t>pressure of lessons</a:t>
            </a:r>
            <a:r>
              <a:rPr lang="en-US" dirty="0">
                <a:latin typeface="Times New Roman" panose="02020603050405020304" pitchFamily="18" charset="0"/>
                <a:ea typeface="Calibri" panose="020F0502020204030204" pitchFamily="34" charset="0"/>
                <a:cs typeface="Times New Roman" panose="02020603050405020304" pitchFamily="18" charset="0"/>
              </a:rPr>
              <a:t> because above all we are children</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301293D-E03E-89F3-7C04-110BC5851BB5}"/>
              </a:ext>
            </a:extLst>
          </p:cNvPr>
          <p:cNvSpPr>
            <a:spLocks noGrp="1"/>
          </p:cNvSpPr>
          <p:nvPr>
            <p:ph type="title"/>
          </p:nvPr>
        </p:nvSpPr>
        <p:spPr>
          <a:xfrm>
            <a:off x="838200" y="365125"/>
            <a:ext cx="10515600" cy="1325563"/>
          </a:xfrm>
        </p:spPr>
        <p:txBody>
          <a:bodyPr>
            <a:normAutofit/>
          </a:bodyPr>
          <a:lstStyle/>
          <a:p>
            <a:r>
              <a:rPr lang="en-GB" sz="5400"/>
              <a:t>Students’ proposals</a:t>
            </a:r>
            <a:endParaRPr lang="el-G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916AEF0-4220-BD0D-7542-CDF108CAB594}"/>
              </a:ext>
            </a:extLst>
          </p:cNvPr>
          <p:cNvSpPr>
            <a:spLocks noGrp="1"/>
          </p:cNvSpPr>
          <p:nvPr>
            <p:ph idx="1"/>
          </p:nvPr>
        </p:nvSpPr>
        <p:spPr>
          <a:xfrm>
            <a:off x="838200" y="1929384"/>
            <a:ext cx="10515600" cy="4251960"/>
          </a:xfrm>
        </p:spPr>
        <p:txBody>
          <a:bodyPr>
            <a:normAutofit/>
          </a:bodyPr>
          <a:lstStyle/>
          <a:p>
            <a:pPr marL="342900" lvl="0" indent="-342900">
              <a:buFont typeface="Symbol" panose="05050102010706020507" pitchFamily="18" charset="2"/>
              <a:buChar char=""/>
            </a:pPr>
            <a:r>
              <a:rPr lang="en-US" sz="2200" b="1" dirty="0">
                <a:latin typeface="Times New Roman" panose="02020603050405020304" pitchFamily="18" charset="0"/>
                <a:ea typeface="Calibri" panose="020F0502020204030204" pitchFamily="34" charset="0"/>
                <a:cs typeface="Times New Roman" panose="02020603050405020304" pitchFamily="18" charset="0"/>
              </a:rPr>
              <a:t>Students and teachers should come together to change</a:t>
            </a:r>
            <a:r>
              <a:rPr lang="en-US" sz="2200" dirty="0">
                <a:latin typeface="Times New Roman" panose="02020603050405020304" pitchFamily="18" charset="0"/>
                <a:ea typeface="Calibri" panose="020F0502020204030204" pitchFamily="34" charset="0"/>
                <a:cs typeface="Times New Roman" panose="02020603050405020304" pitchFamily="18" charset="0"/>
              </a:rPr>
              <a:t> the situation for the better.
I believe that it takes an hour a week in which a </a:t>
            </a:r>
            <a:r>
              <a:rPr lang="en-US" sz="2200" b="1" dirty="0">
                <a:latin typeface="Times New Roman" panose="02020603050405020304" pitchFamily="18" charset="0"/>
                <a:ea typeface="Calibri" panose="020F0502020204030204" pitchFamily="34" charset="0"/>
                <a:cs typeface="Times New Roman" panose="02020603050405020304" pitchFamily="18" charset="0"/>
              </a:rPr>
              <a:t>teacher and students could get to know each other better </a:t>
            </a:r>
            <a:r>
              <a:rPr lang="en-US" sz="2200" dirty="0">
                <a:latin typeface="Times New Roman" panose="02020603050405020304" pitchFamily="18" charset="0"/>
                <a:ea typeface="Calibri" panose="020F0502020204030204" pitchFamily="34" charset="0"/>
                <a:cs typeface="Times New Roman" panose="02020603050405020304" pitchFamily="18" charset="0"/>
              </a:rPr>
              <a:t>so that the student is not afraid of the teacher
Let everyone think that </a:t>
            </a:r>
            <a:r>
              <a:rPr lang="en-US" sz="2200" b="1" dirty="0">
                <a:latin typeface="Times New Roman" panose="02020603050405020304" pitchFamily="18" charset="0"/>
                <a:ea typeface="Calibri" panose="020F0502020204030204" pitchFamily="34" charset="0"/>
                <a:cs typeface="Times New Roman" panose="02020603050405020304" pitchFamily="18" charset="0"/>
              </a:rPr>
              <a:t>life is not only school but also a little fun</a:t>
            </a:r>
            <a:r>
              <a:rPr lang="en-US" sz="2200" dirty="0">
                <a:latin typeface="Times New Roman" panose="02020603050405020304" pitchFamily="18" charset="0"/>
                <a:ea typeface="Calibri" panose="020F0502020204030204" pitchFamily="34" charset="0"/>
                <a:cs typeface="Times New Roman" panose="02020603050405020304" pitchFamily="18" charset="0"/>
              </a:rPr>
              <a:t>. Because we all know that they have gone through the positions we are in now and remember how difficult it is to give us a day “break”.
Teachers to </a:t>
            </a:r>
            <a:r>
              <a:rPr lang="en-US" sz="2200" b="1" dirty="0">
                <a:latin typeface="Times New Roman" panose="02020603050405020304" pitchFamily="18" charset="0"/>
                <a:ea typeface="Calibri" panose="020F0502020204030204" pitchFamily="34" charset="0"/>
                <a:cs typeface="Times New Roman" panose="02020603050405020304" pitchFamily="18" charset="0"/>
              </a:rPr>
              <a:t>help children to have respect for all fellow human beings</a:t>
            </a:r>
            <a:r>
              <a:rPr lang="en-US" sz="2200" dirty="0">
                <a:latin typeface="Times New Roman" panose="02020603050405020304" pitchFamily="18" charset="0"/>
                <a:ea typeface="Calibri" panose="020F0502020204030204" pitchFamily="34" charset="0"/>
                <a:cs typeface="Times New Roman" panose="02020603050405020304" pitchFamily="18" charset="0"/>
              </a:rPr>
              <a:t> in their lives.
To have </a:t>
            </a:r>
            <a:r>
              <a:rPr lang="en-US" sz="2200" b="1" dirty="0">
                <a:latin typeface="Times New Roman" panose="02020603050405020304" pitchFamily="18" charset="0"/>
                <a:ea typeface="Calibri" panose="020F0502020204030204" pitchFamily="34" charset="0"/>
                <a:cs typeface="Times New Roman" panose="02020603050405020304" pitchFamily="18" charset="0"/>
              </a:rPr>
              <a:t>authentic relationships</a:t>
            </a:r>
            <a:r>
              <a:rPr lang="en-US" sz="2200" dirty="0">
                <a:latin typeface="Times New Roman" panose="02020603050405020304" pitchFamily="18" charset="0"/>
                <a:ea typeface="Calibri" panose="020F0502020204030204" pitchFamily="34" charset="0"/>
                <a:cs typeface="Times New Roman" panose="02020603050405020304" pitchFamily="18" charset="0"/>
              </a:rPr>
              <a:t>, to have mutual respect</a:t>
            </a:r>
            <a:endParaRPr lang="el-GR" sz="2200" dirty="0"/>
          </a:p>
        </p:txBody>
      </p:sp>
    </p:spTree>
    <p:extLst>
      <p:ext uri="{BB962C8B-B14F-4D97-AF65-F5344CB8AC3E}">
        <p14:creationId xmlns:p14="http://schemas.microsoft.com/office/powerpoint/2010/main" val="25161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r>
              <a:rPr lang="en-US">
                <a:solidFill>
                  <a:srgbClr val="FFFFFF"/>
                </a:solidFill>
              </a:rPr>
              <a:t>But children also have opinions on other issues:</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buNone/>
            </a:pPr>
            <a:r>
              <a:rPr lang="en-US" sz="2400" b="1" dirty="0"/>
              <a:t>School space
</a:t>
            </a:r>
            <a:r>
              <a:rPr lang="en-US" sz="2400" dirty="0"/>
              <a:t>The school is quite old... In cases of rain flood classrooms and the gym
Space accessibility, a child with a stroller cannot climb the stairs
There should be penalties and payment of money if someone breaks or breaks something at school.</a:t>
            </a:r>
          </a:p>
          <a:p>
            <a:pPr marL="0" indent="0">
              <a:buNone/>
            </a:pPr>
            <a:r>
              <a:rPr lang="en-US" sz="2400" b="1" dirty="0"/>
              <a:t>
School time
</a:t>
            </a:r>
            <a:r>
              <a:rPr lang="en-US" sz="2400" dirty="0"/>
              <a:t>Start class at 8:45 a.m.
Longer breaks
I want to change the seven-hour day, to become some 6 and 5 hours</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r>
              <a:rPr lang="en-US">
                <a:solidFill>
                  <a:srgbClr val="FFFFFF"/>
                </a:solidFill>
              </a:rPr>
              <a:t>But children also have opinions on other issues:</a:t>
            </a:r>
            <a:endParaRPr lang="el-GR">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lnSpcReduction="10000"/>
          </a:bodyPr>
          <a:lstStyle/>
          <a:p>
            <a:pPr marL="0" indent="0">
              <a:buNone/>
            </a:pPr>
            <a:endParaRPr lang="en-US" sz="2600" b="1" dirty="0"/>
          </a:p>
          <a:p>
            <a:pPr marL="0" indent="0">
              <a:buNone/>
            </a:pPr>
            <a:r>
              <a:rPr lang="en-US" sz="2600" b="1" dirty="0"/>
              <a:t>Program
-</a:t>
            </a:r>
            <a:r>
              <a:rPr lang="en-US" sz="2600" dirty="0"/>
              <a:t>Ability to choose courses	
Free choice in attending daily courses
To have creative activities, performances, etc. at school</a:t>
            </a:r>
          </a:p>
          <a:p>
            <a:pPr marL="0" indent="0">
              <a:buNone/>
            </a:pPr>
            <a:r>
              <a:rPr lang="en-US" sz="2600" b="1" dirty="0"/>
              <a:t>
Rules
</a:t>
            </a:r>
            <a:r>
              <a:rPr lang="en-US" sz="2600" dirty="0"/>
              <a:t>Do not ban mobile phones that do not affect children's performance.
I don't like that we can hardly get permission for something (</a:t>
            </a:r>
            <a:r>
              <a:rPr lang="en-US" sz="2600" dirty="0" err="1"/>
              <a:t>eg</a:t>
            </a:r>
            <a:r>
              <a:rPr lang="en-US" sz="2600" dirty="0"/>
              <a:t> excursion) from the manager
No limit on absences</a:t>
            </a:r>
            <a:endParaRPr lang="el-GR" sz="2600" dirty="0"/>
          </a:p>
          <a:p>
            <a:endParaRPr lang="el-GR" sz="2600" dirty="0"/>
          </a:p>
          <a:p>
            <a:endParaRPr lang="el-GR" sz="2600" dirty="0"/>
          </a:p>
          <a:p>
            <a:endParaRPr lang="el-GR"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38200" y="365125"/>
            <a:ext cx="10515600" cy="1325563"/>
          </a:xfrm>
        </p:spPr>
        <p:txBody>
          <a:bodyPr>
            <a:normAutofit/>
          </a:bodyPr>
          <a:lstStyle/>
          <a:p>
            <a:r>
              <a:rPr lang="en-US" sz="4200" dirty="0"/>
              <a:t>But children also have opinions on other issues:</a:t>
            </a:r>
            <a:endParaRPr lang="el-GR"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838200" y="1929384"/>
            <a:ext cx="10515600" cy="4251960"/>
          </a:xfrm>
        </p:spPr>
        <p:txBody>
          <a:bodyPr>
            <a:normAutofit fontScale="92500" lnSpcReduction="10000"/>
          </a:bodyPr>
          <a:lstStyle/>
          <a:p>
            <a:pPr marL="0" indent="0">
              <a:buNone/>
            </a:pPr>
            <a:r>
              <a:rPr lang="en-US" sz="2600" b="1" dirty="0"/>
              <a:t>Operation of students’ councils</a:t>
            </a:r>
          </a:p>
          <a:p>
            <a:pPr marL="0" indent="0">
              <a:buNone/>
            </a:pPr>
            <a:r>
              <a:rPr lang="en-US" sz="1800" dirty="0"/>
              <a:t>More action from the students’ councils
Whoever gets the most votes should be elected president of the fifteen-member panel.
The student council should ask and listen to the opinion of the other students. </a:t>
            </a:r>
          </a:p>
          <a:p>
            <a:endParaRPr lang="en-US" sz="1500" b="1" dirty="0"/>
          </a:p>
          <a:p>
            <a:pPr marL="0" indent="0">
              <a:buNone/>
            </a:pPr>
            <a:r>
              <a:rPr lang="en-US" sz="2600" b="1" dirty="0"/>
              <a:t>Educational system</a:t>
            </a:r>
          </a:p>
          <a:p>
            <a:r>
              <a:rPr lang="en-US" sz="1800" dirty="0"/>
              <a:t>Change in the education system
Less subject matter
Course options</a:t>
            </a:r>
          </a:p>
          <a:p>
            <a:r>
              <a:rPr lang="en-US" sz="1500" b="1" dirty="0"/>
              <a:t>
</a:t>
            </a:r>
            <a:r>
              <a:rPr lang="en-US" sz="2600" b="1" dirty="0"/>
              <a:t>They claim part of the power</a:t>
            </a:r>
            <a:r>
              <a:rPr lang="en-US" sz="1500" b="1" dirty="0"/>
              <a:t>
</a:t>
            </a:r>
            <a:r>
              <a:rPr lang="en-US" sz="2200" dirty="0"/>
              <a:t>Participate in elections on who is a suitable teacher and headmaster</a:t>
            </a:r>
            <a:endParaRPr lang="el-GR" sz="2200" dirty="0"/>
          </a:p>
          <a:p>
            <a:endParaRPr lang="el-GR"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200" kern="1200">
                <a:solidFill>
                  <a:srgbClr val="FFFFFF"/>
                </a:solidFill>
                <a:latin typeface="+mj-lt"/>
                <a:ea typeface="+mj-ea"/>
                <a:cs typeface="+mj-cs"/>
              </a:rPr>
              <a:t>ACTION PLANS BASED ON INQUIRY AND REFLECTION</a:t>
            </a:r>
          </a:p>
        </p:txBody>
      </p:sp>
      <p:graphicFrame>
        <p:nvGraphicFramePr>
          <p:cNvPr id="3" name="Πίνακας 2">
            <a:extLst>
              <a:ext uri="{FF2B5EF4-FFF2-40B4-BE49-F238E27FC236}">
                <a16:creationId xmlns:a16="http://schemas.microsoft.com/office/drawing/2014/main" id="{D094E8C0-EC9C-E432-200C-70EAA99A210F}"/>
              </a:ext>
            </a:extLst>
          </p:cNvPr>
          <p:cNvGraphicFramePr>
            <a:graphicFrameLocks noGrp="1"/>
          </p:cNvGraphicFramePr>
          <p:nvPr>
            <p:extLst>
              <p:ext uri="{D42A27DB-BD31-4B8C-83A1-F6EECF244321}">
                <p14:modId xmlns:p14="http://schemas.microsoft.com/office/powerpoint/2010/main" val="13049814"/>
              </p:ext>
            </p:extLst>
          </p:nvPr>
        </p:nvGraphicFramePr>
        <p:xfrm>
          <a:off x="4207933" y="946409"/>
          <a:ext cx="7347537" cy="4966160"/>
        </p:xfrm>
        <a:graphic>
          <a:graphicData uri="http://schemas.openxmlformats.org/drawingml/2006/table">
            <a:tbl>
              <a:tblPr firstRow="1" firstCol="1" bandRow="1">
                <a:noFill/>
                <a:tableStyleId>{5C22544A-7EE6-4342-B048-85BDC9FD1C3A}</a:tableStyleId>
              </a:tblPr>
              <a:tblGrid>
                <a:gridCol w="7347537">
                  <a:extLst>
                    <a:ext uri="{9D8B030D-6E8A-4147-A177-3AD203B41FA5}">
                      <a16:colId xmlns:a16="http://schemas.microsoft.com/office/drawing/2014/main" val="2110202984"/>
                    </a:ext>
                  </a:extLst>
                </a:gridCol>
              </a:tblGrid>
              <a:tr h="566828">
                <a:tc>
                  <a:txBody>
                    <a:bodyPr/>
                    <a:lstStyle/>
                    <a:p>
                      <a:pPr algn="ctr">
                        <a:lnSpc>
                          <a:spcPct val="107000"/>
                        </a:lnSpc>
                        <a:spcAft>
                          <a:spcPts val="800"/>
                        </a:spcAft>
                      </a:pPr>
                      <a:r>
                        <a:rPr lang="en-GB" sz="2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FOCUS OF THE ACTION PLANS</a:t>
                      </a:r>
                      <a:endParaRPr lang="el-GR" sz="2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447" marR="70447" marT="0" marB="140894"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775859842"/>
                  </a:ext>
                </a:extLst>
              </a:tr>
              <a:tr h="958723">
                <a:tc>
                  <a:txBody>
                    <a:bodyPr/>
                    <a:lstStyle/>
                    <a:p>
                      <a:pPr>
                        <a:lnSpc>
                          <a:spcPct val="107000"/>
                        </a:lnSpc>
                        <a:spcAft>
                          <a:spcPts val="800"/>
                        </a:spcAft>
                      </a:pPr>
                      <a:r>
                        <a:rPr lang="en-US" sz="2400" b="0" cap="none" spc="0" dirty="0">
                          <a:solidFill>
                            <a:schemeClr val="tx1"/>
                          </a:solidFill>
                          <a:effectLst/>
                        </a:rPr>
                        <a:t>A. Getting to</a:t>
                      </a:r>
                      <a:r>
                        <a:rPr lang="en-US" sz="2400" b="1" cap="none" spc="0" dirty="0">
                          <a:solidFill>
                            <a:schemeClr val="tx1"/>
                          </a:solidFill>
                          <a:effectLst/>
                        </a:rPr>
                        <a:t> know my students</a:t>
                      </a:r>
                      <a:r>
                        <a:rPr lang="en-US" sz="2400" b="0" cap="none" spc="0" dirty="0">
                          <a:solidFill>
                            <a:schemeClr val="tx1"/>
                          </a:solidFill>
                          <a:effectLst/>
                        </a:rPr>
                        <a:t> – strengthening the pedagogical relationship</a:t>
                      </a:r>
                      <a:endParaRPr lang="el-GR" sz="2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447" marR="70447" marT="0" marB="140894">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2062894829"/>
                  </a:ext>
                </a:extLst>
              </a:tr>
              <a:tr h="958723">
                <a:tc>
                  <a:txBody>
                    <a:bodyPr/>
                    <a:lstStyle/>
                    <a:p>
                      <a:pPr>
                        <a:lnSpc>
                          <a:spcPct val="107000"/>
                        </a:lnSpc>
                        <a:spcAft>
                          <a:spcPts val="800"/>
                        </a:spcAft>
                      </a:pPr>
                      <a:r>
                        <a:rPr lang="en-US" sz="2400" b="0" cap="none" spc="0" dirty="0">
                          <a:solidFill>
                            <a:schemeClr val="tx1"/>
                          </a:solidFill>
                          <a:effectLst/>
                        </a:rPr>
                        <a:t>B. </a:t>
                      </a:r>
                      <a:r>
                        <a:rPr lang="en-US" sz="2400" b="1" cap="none" spc="0" dirty="0">
                          <a:solidFill>
                            <a:schemeClr val="tx1"/>
                          </a:solidFill>
                          <a:effectLst/>
                        </a:rPr>
                        <a:t>Getting students to know each other</a:t>
                      </a:r>
                      <a:r>
                        <a:rPr lang="en-US" sz="2400" b="0" cap="none" spc="0" dirty="0">
                          <a:solidFill>
                            <a:schemeClr val="tx1"/>
                          </a:solidFill>
                          <a:effectLst/>
                        </a:rPr>
                        <a:t> - strengthening the climate of acceptance</a:t>
                      </a:r>
                      <a:endParaRPr lang="el-GR" sz="2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447" marR="70447" marT="0" marB="140894">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458129948"/>
                  </a:ext>
                </a:extLst>
              </a:tr>
              <a:tr h="958723">
                <a:tc>
                  <a:txBody>
                    <a:bodyPr/>
                    <a:lstStyle/>
                    <a:p>
                      <a:pPr>
                        <a:lnSpc>
                          <a:spcPct val="107000"/>
                        </a:lnSpc>
                        <a:spcAft>
                          <a:spcPts val="800"/>
                        </a:spcAft>
                      </a:pPr>
                      <a:r>
                        <a:rPr lang="en-US" sz="2400" b="0" cap="none" spc="0" dirty="0">
                          <a:solidFill>
                            <a:schemeClr val="tx1"/>
                          </a:solidFill>
                          <a:effectLst/>
                        </a:rPr>
                        <a:t>C. Teaching – </a:t>
                      </a:r>
                      <a:r>
                        <a:rPr lang="en-US" sz="2400" b="1" cap="none" spc="0" dirty="0">
                          <a:solidFill>
                            <a:schemeClr val="tx1"/>
                          </a:solidFill>
                          <a:effectLst/>
                        </a:rPr>
                        <a:t>new ways/methods for active student participation</a:t>
                      </a:r>
                      <a:endParaRPr lang="el-GR"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447" marR="70447" marT="0" marB="140894">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41009337"/>
                  </a:ext>
                </a:extLst>
              </a:tr>
              <a:tr h="958723">
                <a:tc>
                  <a:txBody>
                    <a:bodyPr/>
                    <a:lstStyle/>
                    <a:p>
                      <a:pPr>
                        <a:lnSpc>
                          <a:spcPct val="107000"/>
                        </a:lnSpc>
                        <a:spcAft>
                          <a:spcPts val="800"/>
                        </a:spcAft>
                      </a:pPr>
                      <a:r>
                        <a:rPr lang="en-US" sz="2400" b="0" cap="none" spc="0" dirty="0">
                          <a:solidFill>
                            <a:schemeClr val="tx1"/>
                          </a:solidFill>
                          <a:effectLst/>
                        </a:rPr>
                        <a:t>D. Teaching – </a:t>
                      </a:r>
                      <a:r>
                        <a:rPr lang="en-US" sz="2400" b="1" cap="none" spc="0" dirty="0">
                          <a:solidFill>
                            <a:schemeClr val="tx1"/>
                          </a:solidFill>
                          <a:effectLst/>
                        </a:rPr>
                        <a:t>enhancing dialogue and constructive feedback in the lesson</a:t>
                      </a:r>
                      <a:endParaRPr lang="el-GR"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447" marR="70447" marT="0" marB="140894">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50798885"/>
                  </a:ext>
                </a:extLst>
              </a:tr>
              <a:tr h="564440">
                <a:tc>
                  <a:txBody>
                    <a:bodyPr/>
                    <a:lstStyle/>
                    <a:p>
                      <a:pPr>
                        <a:lnSpc>
                          <a:spcPct val="107000"/>
                        </a:lnSpc>
                        <a:spcAft>
                          <a:spcPts val="800"/>
                        </a:spcAft>
                      </a:pPr>
                      <a:r>
                        <a:rPr lang="en-US" sz="2400" b="0" cap="none" spc="0" dirty="0">
                          <a:solidFill>
                            <a:schemeClr val="tx1"/>
                          </a:solidFill>
                          <a:effectLst/>
                        </a:rPr>
                        <a:t>E. Teaching - </a:t>
                      </a:r>
                      <a:r>
                        <a:rPr lang="en-US" sz="2400" b="1" cap="none" spc="0" dirty="0">
                          <a:solidFill>
                            <a:schemeClr val="tx1"/>
                          </a:solidFill>
                          <a:effectLst/>
                        </a:rPr>
                        <a:t>alternative ways of assessment</a:t>
                      </a:r>
                      <a:endParaRPr lang="el-GR"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447" marR="70447" marT="0" marB="14089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5838306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2C47B1-DB2B-4BB2-2BEC-EF26E7E57DF6}"/>
              </a:ext>
            </a:extLst>
          </p:cNvPr>
          <p:cNvSpPr>
            <a:spLocks noGrp="1"/>
          </p:cNvSpPr>
          <p:nvPr>
            <p:ph type="title"/>
          </p:nvPr>
        </p:nvSpPr>
        <p:spPr/>
        <p:txBody>
          <a:bodyPr/>
          <a:lstStyle/>
          <a:p>
            <a:endParaRPr lang="el-GR" dirty="0"/>
          </a:p>
        </p:txBody>
      </p:sp>
      <p:sp>
        <p:nvSpPr>
          <p:cNvPr id="3" name="Θέση εικόνας 2">
            <a:extLst>
              <a:ext uri="{FF2B5EF4-FFF2-40B4-BE49-F238E27FC236}">
                <a16:creationId xmlns:a16="http://schemas.microsoft.com/office/drawing/2014/main" id="{FC52110D-1BC2-B0BA-DA94-22261DF65F08}"/>
              </a:ext>
            </a:extLst>
          </p:cNvPr>
          <p:cNvSpPr>
            <a:spLocks noGrp="1"/>
          </p:cNvSpPr>
          <p:nvPr>
            <p:ph type="pic" idx="1"/>
          </p:nvPr>
        </p:nvSpPr>
        <p:spPr/>
        <p:txBody>
          <a:bodyPr>
            <a:normAutofit fontScale="70000" lnSpcReduction="20000"/>
          </a:bodyPr>
          <a:lstStyle/>
          <a:p>
            <a:r>
              <a:rPr lang="en-US" dirty="0">
                <a:hlinkClick r:id="rId2"/>
              </a:rPr>
              <a:t>https://www.leafap.eu/</a:t>
            </a:r>
            <a:endParaRPr lang="en-US" dirty="0"/>
          </a:p>
          <a:p>
            <a:endParaRPr lang="en-US" dirty="0"/>
          </a:p>
          <a:p>
            <a:r>
              <a:rPr lang="en-US" dirty="0" err="1"/>
              <a:t>Barcamp</a:t>
            </a:r>
            <a:r>
              <a:rPr lang="en-US" dirty="0"/>
              <a:t> (hybrid, Thessaloniki 9</a:t>
            </a:r>
            <a:r>
              <a:rPr lang="en-US" baseline="30000" dirty="0"/>
              <a:t>th</a:t>
            </a:r>
            <a:r>
              <a:rPr lang="en-US" dirty="0"/>
              <a:t> October, 2024), webinars and modular online educational program</a:t>
            </a:r>
          </a:p>
          <a:p>
            <a:endParaRPr lang="en-US" dirty="0"/>
          </a:p>
          <a:p>
            <a:r>
              <a:rPr lang="en-US" dirty="0"/>
              <a:t>Erasmus+ partners:</a:t>
            </a:r>
          </a:p>
          <a:p>
            <a:pPr marL="285750" indent="-285750" algn="just" fontAlgn="base">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Weingarten University of Education, Germany </a:t>
            </a:r>
            <a:endParaRPr lang="el-GR"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GB" sz="1800" dirty="0" err="1">
                <a:effectLst/>
                <a:latin typeface="Arial" panose="020B0604020202020204" pitchFamily="34" charset="0"/>
                <a:ea typeface="Times New Roman" panose="02020603050405020304" pitchFamily="18" charset="0"/>
              </a:rPr>
              <a:t>Pädagogische</a:t>
            </a:r>
            <a:r>
              <a:rPr lang="en-GB" sz="1800" dirty="0">
                <a:effectLst/>
                <a:latin typeface="Arial" panose="020B0604020202020204" pitchFamily="34" charset="0"/>
                <a:ea typeface="Times New Roman" panose="02020603050405020304" pitchFamily="18" charset="0"/>
              </a:rPr>
              <a:t> Hochschule Vorarlberg, A </a:t>
            </a:r>
            <a:r>
              <a:rPr lang="el-GR"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rPr>
              <a:t>UNIVERSIDAD DE MALAGA, E </a:t>
            </a:r>
            <a:r>
              <a:rPr lang="el-GR"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rPr>
              <a:t>EUROPEAN UNIVERSITY CYPRUS, CY </a:t>
            </a:r>
            <a:r>
              <a:rPr lang="el-GR"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rPr>
              <a:t>ARISTOTELIO PANEPISTIMIO THESSALONIKIS, GR </a:t>
            </a:r>
            <a:r>
              <a:rPr lang="el-GR"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l-GR" sz="1800" dirty="0">
                <a:effectLst/>
                <a:latin typeface="Arial" panose="020B0604020202020204" pitchFamily="34" charset="0"/>
                <a:ea typeface="Times New Roman" panose="02020603050405020304" pitchFamily="18" charset="0"/>
              </a:rPr>
              <a:t>NORGES TEKNISK-NATURVITENSKAPELIGE UNIVERSITET NTNU, NO </a:t>
            </a:r>
            <a:r>
              <a:rPr lang="en-US"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l-GR" sz="1800" dirty="0" err="1">
                <a:effectLst/>
                <a:latin typeface="Arial" panose="020B0604020202020204" pitchFamily="34" charset="0"/>
                <a:ea typeface="Times New Roman" panose="02020603050405020304" pitchFamily="18" charset="0"/>
              </a:rPr>
              <a:t>Centro</a:t>
            </a:r>
            <a:r>
              <a:rPr lang="el-GR" sz="1800" dirty="0">
                <a:effectLst/>
                <a:latin typeface="Arial" panose="020B0604020202020204" pitchFamily="34" charset="0"/>
                <a:ea typeface="Times New Roman" panose="02020603050405020304" pitchFamily="18" charset="0"/>
              </a:rPr>
              <a:t> de </a:t>
            </a:r>
            <a:r>
              <a:rPr lang="el-GR" sz="1800" dirty="0" err="1">
                <a:effectLst/>
                <a:latin typeface="Arial" panose="020B0604020202020204" pitchFamily="34" charset="0"/>
                <a:ea typeface="Times New Roman" panose="02020603050405020304" pitchFamily="18" charset="0"/>
              </a:rPr>
              <a:t>Profesorado</a:t>
            </a:r>
            <a:r>
              <a:rPr lang="el-GR" sz="1800" dirty="0">
                <a:effectLst/>
                <a:latin typeface="Arial" panose="020B0604020202020204" pitchFamily="34" charset="0"/>
                <a:ea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rPr>
              <a:t>Marbella</a:t>
            </a:r>
            <a:r>
              <a:rPr lang="el-GR" sz="1800" dirty="0">
                <a:effectLst/>
                <a:latin typeface="Arial" panose="020B0604020202020204" pitchFamily="34" charset="0"/>
                <a:ea typeface="Times New Roman" panose="02020603050405020304" pitchFamily="18" charset="0"/>
              </a:rPr>
              <a:t> – </a:t>
            </a:r>
            <a:r>
              <a:rPr lang="el-GR" sz="1800" dirty="0" err="1">
                <a:effectLst/>
                <a:latin typeface="Arial" panose="020B0604020202020204" pitchFamily="34" charset="0"/>
                <a:ea typeface="Times New Roman" panose="02020603050405020304" pitchFamily="18" charset="0"/>
              </a:rPr>
              <a:t>Coín</a:t>
            </a:r>
            <a:r>
              <a:rPr lang="el-GR" sz="1800" dirty="0">
                <a:effectLst/>
                <a:latin typeface="Arial" panose="020B0604020202020204" pitchFamily="34" charset="0"/>
                <a:ea typeface="Times New Roman" panose="02020603050405020304" pitchFamily="18" charset="0"/>
              </a:rPr>
              <a:t>, E</a:t>
            </a:r>
            <a:r>
              <a:rPr lang="en-US"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l-GR" sz="1800" dirty="0" err="1">
                <a:effectLst/>
                <a:latin typeface="Arial" panose="020B0604020202020204" pitchFamily="34" charset="0"/>
                <a:ea typeface="Times New Roman" panose="02020603050405020304" pitchFamily="18" charset="0"/>
              </a:rPr>
              <a:t>Centro</a:t>
            </a:r>
            <a:r>
              <a:rPr lang="el-GR" sz="1800" dirty="0">
                <a:effectLst/>
                <a:latin typeface="Arial" panose="020B0604020202020204" pitchFamily="34" charset="0"/>
                <a:ea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rPr>
              <a:t>del</a:t>
            </a:r>
            <a:r>
              <a:rPr lang="el-GR" sz="1800" dirty="0">
                <a:effectLst/>
                <a:latin typeface="Arial" panose="020B0604020202020204" pitchFamily="34" charset="0"/>
                <a:ea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rPr>
              <a:t>Profesorado</a:t>
            </a:r>
            <a:r>
              <a:rPr lang="el-GR" sz="1800" dirty="0">
                <a:effectLst/>
                <a:latin typeface="Arial" panose="020B0604020202020204" pitchFamily="34" charset="0"/>
                <a:ea typeface="Times New Roman" panose="02020603050405020304" pitchFamily="18" charset="0"/>
              </a:rPr>
              <a:t> de </a:t>
            </a:r>
            <a:r>
              <a:rPr lang="el-GR" sz="1800" dirty="0" err="1">
                <a:effectLst/>
                <a:latin typeface="Arial" panose="020B0604020202020204" pitchFamily="34" charset="0"/>
                <a:ea typeface="Times New Roman" panose="02020603050405020304" pitchFamily="18" charset="0"/>
              </a:rPr>
              <a:t>Málaga</a:t>
            </a:r>
            <a:r>
              <a:rPr lang="el-GR" sz="1800" dirty="0">
                <a:effectLst/>
                <a:latin typeface="Arial" panose="020B0604020202020204" pitchFamily="34" charset="0"/>
                <a:ea typeface="Times New Roman" panose="02020603050405020304" pitchFamily="18" charset="0"/>
              </a:rPr>
              <a:t>, E.</a:t>
            </a:r>
            <a:endParaRPr lang="el-GR" sz="1800" dirty="0">
              <a:effectLst/>
              <a:latin typeface="Times New Roman" panose="02020603050405020304" pitchFamily="18" charset="0"/>
              <a:ea typeface="Times New Roman" panose="02020603050405020304" pitchFamily="18" charset="0"/>
            </a:endParaRPr>
          </a:p>
          <a:p>
            <a:pPr marL="685800" algn="just" fontAlgn="base"/>
            <a:r>
              <a:rPr lang="en-US"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marL="685800" algn="just" fontAlgn="base"/>
            <a:r>
              <a:rPr lang="en-US"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endParaRPr lang="en-US" dirty="0"/>
          </a:p>
          <a:p>
            <a:endParaRPr lang="el-GR" dirty="0"/>
          </a:p>
        </p:txBody>
      </p:sp>
      <p:sp>
        <p:nvSpPr>
          <p:cNvPr id="4" name="Θέση κειμένου 3">
            <a:extLst>
              <a:ext uri="{FF2B5EF4-FFF2-40B4-BE49-F238E27FC236}">
                <a16:creationId xmlns:a16="http://schemas.microsoft.com/office/drawing/2014/main" id="{A921A19A-A0B6-EA13-1429-4450261FCE6A}"/>
              </a:ext>
            </a:extLst>
          </p:cNvPr>
          <p:cNvSpPr>
            <a:spLocks noGrp="1"/>
          </p:cNvSpPr>
          <p:nvPr>
            <p:ph type="body" sz="half" idx="2"/>
          </p:nvPr>
        </p:nvSpPr>
        <p:spPr/>
        <p:txBody>
          <a:bodyPr/>
          <a:lstStyle/>
          <a:p>
            <a:r>
              <a:rPr lang="en-US" sz="3600" dirty="0"/>
              <a:t>How to educate those who support professional learning communities in educational settings?</a:t>
            </a:r>
          </a:p>
          <a:p>
            <a:endParaRPr lang="el-GR" dirty="0"/>
          </a:p>
        </p:txBody>
      </p:sp>
      <p:pic>
        <p:nvPicPr>
          <p:cNvPr id="5" name="Εικόνα 4" descr="Εικόνα που περιέχει κείμενο, γραμματοσειρά, στιγμιότυπο οθόνης, γραφικά">
            <a:extLst>
              <a:ext uri="{FF2B5EF4-FFF2-40B4-BE49-F238E27FC236}">
                <a16:creationId xmlns:a16="http://schemas.microsoft.com/office/drawing/2014/main" id="{F3385D25-EB7C-13BE-AD26-B911123E4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843" y="865548"/>
            <a:ext cx="2508509" cy="1027178"/>
          </a:xfrm>
          <a:prstGeom prst="rect">
            <a:avLst/>
          </a:prstGeom>
        </p:spPr>
      </p:pic>
      <p:pic>
        <p:nvPicPr>
          <p:cNvPr id="7" name="Εικόνα 6">
            <a:extLst>
              <a:ext uri="{FF2B5EF4-FFF2-40B4-BE49-F238E27FC236}">
                <a16:creationId xmlns:a16="http://schemas.microsoft.com/office/drawing/2014/main" id="{3382DA75-CC9B-9538-AF38-80D9C0DAF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72043"/>
            <a:ext cx="12192000" cy="1301764"/>
          </a:xfrm>
          <a:prstGeom prst="rect">
            <a:avLst/>
          </a:prstGeom>
        </p:spPr>
      </p:pic>
    </p:spTree>
    <p:extLst>
      <p:ext uri="{BB962C8B-B14F-4D97-AF65-F5344CB8AC3E}">
        <p14:creationId xmlns:p14="http://schemas.microsoft.com/office/powerpoint/2010/main" val="2508553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2C47B1-DB2B-4BB2-2BEC-EF26E7E57DF6}"/>
              </a:ext>
            </a:extLst>
          </p:cNvPr>
          <p:cNvSpPr>
            <a:spLocks noGrp="1"/>
          </p:cNvSpPr>
          <p:nvPr>
            <p:ph type="title"/>
          </p:nvPr>
        </p:nvSpPr>
        <p:spPr>
          <a:xfrm>
            <a:off x="348899" y="166491"/>
            <a:ext cx="9853880" cy="811346"/>
          </a:xfrm>
        </p:spPr>
        <p:txBody>
          <a:bodyPr>
            <a:noAutofit/>
          </a:bodyPr>
          <a:lstStyle/>
          <a:p>
            <a:r>
              <a:rPr lang="en-US" sz="4000" b="1" dirty="0"/>
              <a:t>ACT and connect for Integration (ACTIN)</a:t>
            </a:r>
            <a:endParaRPr lang="el-GR" sz="4000" b="1" dirty="0"/>
          </a:p>
        </p:txBody>
      </p:sp>
      <p:sp>
        <p:nvSpPr>
          <p:cNvPr id="3" name="Θέση εικόνας 2">
            <a:extLst>
              <a:ext uri="{FF2B5EF4-FFF2-40B4-BE49-F238E27FC236}">
                <a16:creationId xmlns:a16="http://schemas.microsoft.com/office/drawing/2014/main" id="{FC52110D-1BC2-B0BA-DA94-22261DF65F08}"/>
              </a:ext>
            </a:extLst>
          </p:cNvPr>
          <p:cNvSpPr>
            <a:spLocks noGrp="1"/>
          </p:cNvSpPr>
          <p:nvPr>
            <p:ph type="pic" idx="1"/>
          </p:nvPr>
        </p:nvSpPr>
        <p:spPr>
          <a:xfrm>
            <a:off x="5637998" y="1690422"/>
            <a:ext cx="6172200" cy="4604853"/>
          </a:xfrm>
        </p:spPr>
        <p:txBody>
          <a:bodyPr>
            <a:normAutofit lnSpcReduction="10000"/>
          </a:bodyPr>
          <a:lstStyle/>
          <a:p>
            <a:pPr>
              <a:lnSpc>
                <a:spcPct val="100000"/>
              </a:lnSpc>
              <a:spcBef>
                <a:spcPts val="0"/>
              </a:spcBef>
            </a:pPr>
            <a:r>
              <a:rPr lang="en-US" sz="2400" b="1" dirty="0">
                <a:effectLst/>
                <a:ea typeface="Times New Roman" panose="02020603050405020304" pitchFamily="18" charset="0"/>
              </a:rPr>
              <a:t>Coordinator</a:t>
            </a:r>
          </a:p>
          <a:p>
            <a:pPr>
              <a:lnSpc>
                <a:spcPct val="100000"/>
              </a:lnSpc>
              <a:spcBef>
                <a:spcPts val="0"/>
              </a:spcBef>
            </a:pPr>
            <a:r>
              <a:rPr lang="en-US" sz="2400" dirty="0">
                <a:effectLst/>
                <a:ea typeface="Times New Roman" panose="02020603050405020304" pitchFamily="18" charset="0"/>
              </a:rPr>
              <a:t>Aristotle University of Thessaloniki, Greece</a:t>
            </a:r>
          </a:p>
          <a:p>
            <a:pPr>
              <a:lnSpc>
                <a:spcPct val="100000"/>
              </a:lnSpc>
              <a:spcBef>
                <a:spcPts val="0"/>
              </a:spcBef>
            </a:pPr>
            <a:endParaRPr lang="en-US" sz="600" b="1" dirty="0"/>
          </a:p>
          <a:p>
            <a:pPr>
              <a:lnSpc>
                <a:spcPct val="100000"/>
              </a:lnSpc>
              <a:spcBef>
                <a:spcPts val="0"/>
              </a:spcBef>
            </a:pPr>
            <a:r>
              <a:rPr lang="en-US" sz="2400" b="1" dirty="0"/>
              <a:t>Beneficiaries</a:t>
            </a:r>
          </a:p>
          <a:p>
            <a:pPr>
              <a:lnSpc>
                <a:spcPct val="100000"/>
              </a:lnSpc>
              <a:spcBef>
                <a:spcPts val="0"/>
              </a:spcBef>
            </a:pPr>
            <a:r>
              <a:rPr lang="en-US" sz="2400" dirty="0">
                <a:ea typeface="Times New Roman" panose="02020603050405020304" pitchFamily="18" charset="0"/>
              </a:rPr>
              <a:t>University of Konstanz, Germany</a:t>
            </a:r>
          </a:p>
          <a:p>
            <a:pPr>
              <a:lnSpc>
                <a:spcPct val="100000"/>
              </a:lnSpc>
              <a:spcBef>
                <a:spcPts val="0"/>
              </a:spcBef>
            </a:pPr>
            <a:r>
              <a:rPr lang="en-US" sz="2400" dirty="0">
                <a:effectLst/>
                <a:ea typeface="Times New Roman" panose="02020603050405020304" pitchFamily="18" charset="0"/>
              </a:rPr>
              <a:t>University of Strasbourg, France</a:t>
            </a:r>
          </a:p>
          <a:p>
            <a:pPr>
              <a:lnSpc>
                <a:spcPct val="100000"/>
              </a:lnSpc>
              <a:spcBef>
                <a:spcPts val="0"/>
              </a:spcBef>
            </a:pPr>
            <a:r>
              <a:rPr lang="en-US" sz="2400" dirty="0" err="1">
                <a:ea typeface="Times New Roman" panose="02020603050405020304" pitchFamily="18" charset="0"/>
              </a:rPr>
              <a:t>Jagellonian</a:t>
            </a:r>
            <a:r>
              <a:rPr lang="en-US" sz="2400" dirty="0">
                <a:ea typeface="Times New Roman" panose="02020603050405020304" pitchFamily="18" charset="0"/>
              </a:rPr>
              <a:t> University, Poland</a:t>
            </a:r>
          </a:p>
          <a:p>
            <a:pPr>
              <a:lnSpc>
                <a:spcPct val="100000"/>
              </a:lnSpc>
              <a:spcBef>
                <a:spcPts val="0"/>
              </a:spcBef>
            </a:pPr>
            <a:r>
              <a:rPr lang="en-US" sz="2400" dirty="0">
                <a:ea typeface="Times New Roman" panose="02020603050405020304" pitchFamily="18" charset="0"/>
              </a:rPr>
              <a:t>Roscommon Integrated Development Company Limited by guarantee, Ireland</a:t>
            </a:r>
          </a:p>
          <a:p>
            <a:pPr>
              <a:lnSpc>
                <a:spcPct val="100000"/>
              </a:lnSpc>
              <a:spcBef>
                <a:spcPts val="0"/>
              </a:spcBef>
            </a:pPr>
            <a:r>
              <a:rPr lang="en-US" sz="2400" dirty="0">
                <a:effectLst/>
                <a:ea typeface="Times New Roman" panose="02020603050405020304" pitchFamily="18" charset="0"/>
              </a:rPr>
              <a:t>Solidarity Now, Greece</a:t>
            </a:r>
          </a:p>
          <a:p>
            <a:pPr>
              <a:lnSpc>
                <a:spcPct val="100000"/>
              </a:lnSpc>
              <a:spcBef>
                <a:spcPts val="0"/>
              </a:spcBef>
            </a:pPr>
            <a:r>
              <a:rPr lang="en-US" sz="2400" dirty="0" err="1">
                <a:ea typeface="Times New Roman" panose="02020603050405020304" pitchFamily="18" charset="0"/>
              </a:rPr>
              <a:t>Fundacja</a:t>
            </a:r>
            <a:r>
              <a:rPr lang="en-US" sz="2400" dirty="0">
                <a:ea typeface="Times New Roman" panose="02020603050405020304" pitchFamily="18" charset="0"/>
              </a:rPr>
              <a:t> </a:t>
            </a:r>
            <a:r>
              <a:rPr lang="en-US" sz="2400" dirty="0" err="1">
                <a:ea typeface="Times New Roman" panose="02020603050405020304" pitchFamily="18" charset="0"/>
              </a:rPr>
              <a:t>Reja</a:t>
            </a:r>
            <a:r>
              <a:rPr lang="en-US" sz="2400" dirty="0">
                <a:ea typeface="Times New Roman" panose="02020603050405020304" pitchFamily="18" charset="0"/>
              </a:rPr>
              <a:t>, Poland</a:t>
            </a:r>
          </a:p>
          <a:p>
            <a:pPr>
              <a:lnSpc>
                <a:spcPct val="100000"/>
              </a:lnSpc>
              <a:spcBef>
                <a:spcPts val="0"/>
              </a:spcBef>
            </a:pPr>
            <a:endParaRPr lang="en-US" sz="600" b="1" dirty="0">
              <a:effectLst/>
              <a:ea typeface="Times New Roman" panose="02020603050405020304" pitchFamily="18" charset="0"/>
            </a:endParaRPr>
          </a:p>
          <a:p>
            <a:pPr>
              <a:lnSpc>
                <a:spcPct val="100000"/>
              </a:lnSpc>
              <a:spcBef>
                <a:spcPts val="0"/>
              </a:spcBef>
            </a:pPr>
            <a:r>
              <a:rPr lang="en-US" sz="2400" b="1" dirty="0">
                <a:effectLst/>
                <a:ea typeface="Times New Roman" panose="02020603050405020304" pitchFamily="18" charset="0"/>
              </a:rPr>
              <a:t>Associated Partners</a:t>
            </a:r>
          </a:p>
          <a:p>
            <a:pPr>
              <a:lnSpc>
                <a:spcPct val="100000"/>
              </a:lnSpc>
              <a:spcBef>
                <a:spcPts val="0"/>
              </a:spcBef>
            </a:pPr>
            <a:r>
              <a:rPr lang="en-US" sz="2400" dirty="0">
                <a:ea typeface="Times New Roman" panose="02020603050405020304" pitchFamily="18" charset="0"/>
              </a:rPr>
              <a:t>University of Geneva, Switzerland</a:t>
            </a:r>
          </a:p>
          <a:p>
            <a:pPr>
              <a:lnSpc>
                <a:spcPct val="100000"/>
              </a:lnSpc>
              <a:spcBef>
                <a:spcPts val="0"/>
              </a:spcBef>
            </a:pPr>
            <a:r>
              <a:rPr lang="en-US" sz="2400" dirty="0">
                <a:effectLst/>
                <a:ea typeface="Times New Roman" panose="02020603050405020304" pitchFamily="18" charset="0"/>
              </a:rPr>
              <a:t>Inn University, Norway</a:t>
            </a:r>
            <a:endParaRPr lang="en-US" sz="2400" dirty="0"/>
          </a:p>
          <a:p>
            <a:pPr>
              <a:lnSpc>
                <a:spcPct val="100000"/>
              </a:lnSpc>
              <a:spcBef>
                <a:spcPts val="0"/>
              </a:spcBef>
            </a:pPr>
            <a:endParaRPr lang="el-GR" sz="2400" dirty="0"/>
          </a:p>
        </p:txBody>
      </p:sp>
      <p:sp>
        <p:nvSpPr>
          <p:cNvPr id="4" name="Θέση κειμένου 3">
            <a:extLst>
              <a:ext uri="{FF2B5EF4-FFF2-40B4-BE49-F238E27FC236}">
                <a16:creationId xmlns:a16="http://schemas.microsoft.com/office/drawing/2014/main" id="{A921A19A-A0B6-EA13-1429-4450261FCE6A}"/>
              </a:ext>
            </a:extLst>
          </p:cNvPr>
          <p:cNvSpPr>
            <a:spLocks noGrp="1"/>
          </p:cNvSpPr>
          <p:nvPr>
            <p:ph type="body" sz="half" idx="2"/>
          </p:nvPr>
        </p:nvSpPr>
        <p:spPr>
          <a:xfrm>
            <a:off x="435512" y="1692235"/>
            <a:ext cx="4456496" cy="3686476"/>
          </a:xfrm>
          <a:ln w="28575">
            <a:solidFill>
              <a:schemeClr val="accent1">
                <a:lumMod val="75000"/>
              </a:schemeClr>
            </a:solidFill>
          </a:ln>
        </p:spPr>
        <p:txBody>
          <a:bodyPr>
            <a:noAutofit/>
          </a:bodyPr>
          <a:lstStyle/>
          <a:p>
            <a:r>
              <a:rPr lang="en-US" sz="2400" dirty="0"/>
              <a:t>The ACTIN project aims to </a:t>
            </a:r>
            <a:r>
              <a:rPr lang="en-US" sz="2400" b="1" dirty="0"/>
              <a:t>support </a:t>
            </a:r>
            <a:r>
              <a:rPr lang="en-US" sz="2400" dirty="0"/>
              <a:t>and </a:t>
            </a:r>
            <a:r>
              <a:rPr lang="en-US" sz="2400" b="1" dirty="0"/>
              <a:t>reinforce </a:t>
            </a:r>
            <a:r>
              <a:rPr lang="en-US" sz="2400" dirty="0"/>
              <a:t>the </a:t>
            </a:r>
            <a:r>
              <a:rPr lang="en-US" sz="2400" b="1" dirty="0"/>
              <a:t>integration </a:t>
            </a:r>
            <a:r>
              <a:rPr lang="en-US" sz="2400" dirty="0"/>
              <a:t>and </a:t>
            </a:r>
            <a:r>
              <a:rPr lang="en-US" sz="2400" b="1" dirty="0"/>
              <a:t>inclusion </a:t>
            </a:r>
            <a:r>
              <a:rPr lang="en-US" sz="2400" dirty="0"/>
              <a:t>of </a:t>
            </a:r>
            <a:r>
              <a:rPr lang="en-US" sz="2400" b="1" dirty="0"/>
              <a:t>migrant children </a:t>
            </a:r>
            <a:r>
              <a:rPr lang="en-US" sz="2400" dirty="0"/>
              <a:t>and </a:t>
            </a:r>
            <a:r>
              <a:rPr lang="en-US" sz="2400" b="1" dirty="0"/>
              <a:t>adolescents </a:t>
            </a:r>
            <a:r>
              <a:rPr lang="en-US" sz="2400" dirty="0"/>
              <a:t>in </a:t>
            </a:r>
            <a:r>
              <a:rPr lang="en-US" sz="2400" b="1" dirty="0"/>
              <a:t>education </a:t>
            </a:r>
            <a:r>
              <a:rPr lang="en-US" sz="2400" dirty="0"/>
              <a:t>and by extension in </a:t>
            </a:r>
            <a:r>
              <a:rPr lang="en-US" sz="2400" b="1" dirty="0"/>
              <a:t>European society </a:t>
            </a:r>
            <a:r>
              <a:rPr lang="en-US" sz="2400" dirty="0"/>
              <a:t>as a whole by bringing together expertise from </a:t>
            </a:r>
            <a:r>
              <a:rPr lang="en-US" sz="2400" b="1" dirty="0"/>
              <a:t>five European countries </a:t>
            </a:r>
            <a:r>
              <a:rPr lang="en-US" sz="2400" dirty="0"/>
              <a:t>and by </a:t>
            </a:r>
            <a:r>
              <a:rPr lang="en-US" sz="2400" b="1" dirty="0"/>
              <a:t>consolidating connections between Universities and NGOs </a:t>
            </a:r>
            <a:r>
              <a:rPr lang="en-US" sz="2400" dirty="0"/>
              <a:t>involved in migration and education. </a:t>
            </a:r>
            <a:endParaRPr lang="el-GR" sz="2400" dirty="0"/>
          </a:p>
        </p:txBody>
      </p:sp>
      <p:pic>
        <p:nvPicPr>
          <p:cNvPr id="6" name="Εικόνα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85659" y="87210"/>
            <a:ext cx="1703671" cy="1682025"/>
          </a:xfrm>
          <a:prstGeom prst="rect">
            <a:avLst/>
          </a:prstGeom>
        </p:spPr>
      </p:pic>
      <p:pic>
        <p:nvPicPr>
          <p:cNvPr id="8" name="Εικόνα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7399" y="5723308"/>
            <a:ext cx="4059472" cy="905385"/>
          </a:xfrm>
          <a:prstGeom prst="rect">
            <a:avLst/>
          </a:prstGeom>
        </p:spPr>
      </p:pic>
    </p:spTree>
    <p:extLst>
      <p:ext uri="{BB962C8B-B14F-4D97-AF65-F5344CB8AC3E}">
        <p14:creationId xmlns:p14="http://schemas.microsoft.com/office/powerpoint/2010/main" val="331371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6240" y="640823"/>
            <a:ext cx="3657419" cy="5583148"/>
          </a:xfrm>
        </p:spPr>
        <p:txBody>
          <a:bodyPr anchor="ctr">
            <a:normAutofit fontScale="90000"/>
          </a:bodyPr>
          <a:lstStyle/>
          <a:p>
            <a:r>
              <a:rPr lang="en-GB" sz="4000" dirty="0"/>
              <a:t>CONCLUDING:</a:t>
            </a:r>
            <a:br>
              <a:rPr lang="en-GB" sz="4000" dirty="0"/>
            </a:br>
            <a:br>
              <a:rPr lang="en-GB" sz="4000" dirty="0"/>
            </a:br>
            <a:r>
              <a:rPr lang="en-GB" b="1" dirty="0"/>
              <a:t>Possible roles /actions of </a:t>
            </a:r>
            <a:br>
              <a:rPr lang="en-GB" b="1" dirty="0"/>
            </a:br>
            <a:r>
              <a:rPr lang="en-GB" b="1" dirty="0"/>
              <a:t>the Child Rights Centres </a:t>
            </a:r>
            <a:r>
              <a:rPr lang="en-GB" sz="4000" b="1" dirty="0"/>
              <a:t>in academic institutions</a:t>
            </a:r>
            <a:br>
              <a:rPr lang="en-GB" sz="3600" b="1" dirty="0"/>
            </a:br>
            <a:br>
              <a:rPr lang="en-GB" sz="4000" b="1" dirty="0"/>
            </a:br>
            <a:br>
              <a:rPr lang="en-GB" sz="4000" dirty="0"/>
            </a:br>
            <a:endParaRPr lang="el-GR" sz="4000" dirty="0"/>
          </a:p>
        </p:txBody>
      </p:sp>
      <p:graphicFrame>
        <p:nvGraphicFramePr>
          <p:cNvPr id="5" name="Θέση περιεχομένου 2">
            <a:extLst>
              <a:ext uri="{FF2B5EF4-FFF2-40B4-BE49-F238E27FC236}">
                <a16:creationId xmlns:a16="http://schemas.microsoft.com/office/drawing/2014/main" id="{5CD8DBDC-E0CC-9BAE-63F0-B95AE6D734BF}"/>
              </a:ext>
            </a:extLst>
          </p:cNvPr>
          <p:cNvGraphicFramePr>
            <a:graphicFrameLocks noGrp="1"/>
          </p:cNvGraphicFramePr>
          <p:nvPr>
            <p:ph idx="1"/>
            <p:extLst>
              <p:ext uri="{D42A27DB-BD31-4B8C-83A1-F6EECF244321}">
                <p14:modId xmlns:p14="http://schemas.microsoft.com/office/powerpoint/2010/main" val="911106698"/>
              </p:ext>
            </p:extLst>
          </p:nvPr>
        </p:nvGraphicFramePr>
        <p:xfrm>
          <a:off x="4587058" y="640823"/>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86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162BD-4484-DCF9-8F83-6129EF3EEE3B}"/>
              </a:ext>
            </a:extLst>
          </p:cNvPr>
          <p:cNvSpPr>
            <a:spLocks noGrp="1"/>
          </p:cNvSpPr>
          <p:nvPr>
            <p:ph type="ctrTitle"/>
          </p:nvPr>
        </p:nvSpPr>
        <p:spPr>
          <a:xfrm>
            <a:off x="5890846" y="1676401"/>
            <a:ext cx="5320079" cy="2286002"/>
          </a:xfrm>
        </p:spPr>
        <p:txBody>
          <a:bodyPr anchor="t">
            <a:normAutofit/>
          </a:bodyPr>
          <a:lstStyle/>
          <a:p>
            <a:pPr algn="l"/>
            <a:r>
              <a:rPr lang="en-GB" sz="3200" dirty="0">
                <a:effectLst/>
                <a:latin typeface="Arial" panose="020B0604020202020204" pitchFamily="34" charset="0"/>
                <a:ea typeface="Calibri" panose="020F0502020204030204" pitchFamily="34" charset="0"/>
              </a:rPr>
              <a:t>Children’s rights and inclusive education: </a:t>
            </a:r>
            <a:br>
              <a:rPr lang="en-GB" sz="3200" dirty="0">
                <a:effectLst/>
                <a:latin typeface="Arial" panose="020B0604020202020204" pitchFamily="34" charset="0"/>
                <a:ea typeface="Calibri" panose="020F0502020204030204" pitchFamily="34" charset="0"/>
              </a:rPr>
            </a:br>
            <a:r>
              <a:rPr lang="en-GB" sz="3200" dirty="0">
                <a:effectLst/>
                <a:latin typeface="Arial" panose="020B0604020202020204" pitchFamily="34" charset="0"/>
                <a:ea typeface="Calibri" panose="020F0502020204030204" pitchFamily="34" charset="0"/>
              </a:rPr>
              <a:t>From academic research to teacher support and school interventions </a:t>
            </a:r>
            <a:endParaRPr lang="el-GR" sz="3200" dirty="0"/>
          </a:p>
        </p:txBody>
      </p:sp>
      <p:sp>
        <p:nvSpPr>
          <p:cNvPr id="3" name="Υπότιτλος 2">
            <a:extLst>
              <a:ext uri="{FF2B5EF4-FFF2-40B4-BE49-F238E27FC236}">
                <a16:creationId xmlns:a16="http://schemas.microsoft.com/office/drawing/2014/main" id="{6AF02C1B-062B-C17A-FC49-4FD01AB2E330}"/>
              </a:ext>
            </a:extLst>
          </p:cNvPr>
          <p:cNvSpPr>
            <a:spLocks noGrp="1"/>
          </p:cNvSpPr>
          <p:nvPr>
            <p:ph type="subTitle" idx="1"/>
          </p:nvPr>
        </p:nvSpPr>
        <p:spPr>
          <a:xfrm>
            <a:off x="5171090" y="4070836"/>
            <a:ext cx="6039835" cy="2286002"/>
          </a:xfrm>
        </p:spPr>
        <p:txBody>
          <a:bodyPr>
            <a:normAutofit fontScale="92500" lnSpcReduction="10000"/>
          </a:bodyPr>
          <a:lstStyle/>
          <a:p>
            <a:pPr algn="l"/>
            <a:endParaRPr lang="el-GR" sz="1500" b="1" dirty="0">
              <a:solidFill>
                <a:schemeClr val="tx1">
                  <a:alpha val="55000"/>
                </a:schemeClr>
              </a:solidFill>
            </a:endParaRPr>
          </a:p>
          <a:p>
            <a:pPr algn="l"/>
            <a:r>
              <a:rPr lang="en-US" sz="2600" b="1" dirty="0">
                <a:solidFill>
                  <a:schemeClr val="tx1">
                    <a:alpha val="55000"/>
                  </a:schemeClr>
                </a:solidFill>
              </a:rPr>
              <a:t>Sofia </a:t>
            </a:r>
            <a:r>
              <a:rPr lang="en-US" sz="2600" b="1" dirty="0" err="1">
                <a:solidFill>
                  <a:schemeClr val="tx1">
                    <a:alpha val="55000"/>
                  </a:schemeClr>
                </a:solidFill>
              </a:rPr>
              <a:t>Avgitidou</a:t>
            </a:r>
            <a:r>
              <a:rPr lang="en-US" sz="1900" b="1" dirty="0">
                <a:solidFill>
                  <a:schemeClr val="tx1">
                    <a:alpha val="55000"/>
                  </a:schemeClr>
                </a:solidFill>
              </a:rPr>
              <a:t>
Professor of Pedagogy – Teacher Education
</a:t>
            </a:r>
            <a:r>
              <a:rPr lang="en-US" sz="1500" b="1" dirty="0">
                <a:solidFill>
                  <a:schemeClr val="tx1">
                    <a:alpha val="55000"/>
                  </a:schemeClr>
                </a:solidFill>
              </a:rPr>
              <a:t>Head of KERYSDE,</a:t>
            </a:r>
          </a:p>
          <a:p>
            <a:pPr algn="l"/>
            <a:r>
              <a:rPr lang="en-US" sz="1500" b="1" dirty="0">
                <a:solidFill>
                  <a:schemeClr val="tx1">
                    <a:alpha val="55000"/>
                  </a:schemeClr>
                </a:solidFill>
              </a:rPr>
              <a:t>Department of Education
School of Philosophy and Pedagogy, </a:t>
            </a:r>
          </a:p>
          <a:p>
            <a:pPr algn="l"/>
            <a:r>
              <a:rPr lang="en-US" sz="1900" b="1" dirty="0">
                <a:solidFill>
                  <a:schemeClr val="tx1">
                    <a:alpha val="55000"/>
                  </a:schemeClr>
                </a:solidFill>
              </a:rPr>
              <a:t>Aristotle University of Thessaloniki, Greece</a:t>
            </a:r>
            <a:endParaRPr lang="el-GR" sz="1900" b="1" dirty="0">
              <a:solidFill>
                <a:schemeClr val="tx1">
                  <a:alpha val="55000"/>
                </a:schemeClr>
              </a:solidFill>
            </a:endParaRPr>
          </a:p>
        </p:txBody>
      </p:sp>
      <p:pic>
        <p:nvPicPr>
          <p:cNvPr id="5" name="Εικόνα 4" descr="Εικόνα που περιέχει διάγραμμα, σχηματικό">
            <a:extLst>
              <a:ext uri="{FF2B5EF4-FFF2-40B4-BE49-F238E27FC236}">
                <a16:creationId xmlns:a16="http://schemas.microsoft.com/office/drawing/2014/main" id="{D05B7E0D-5E84-92CE-29DF-B331204DDA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06388" y="2756916"/>
            <a:ext cx="3114868" cy="2157046"/>
          </a:xfrm>
          <a:prstGeom prst="rect">
            <a:avLst/>
          </a:prstGeom>
        </p:spPr>
      </p:pic>
      <p:pic>
        <p:nvPicPr>
          <p:cNvPr id="6" name="Εικόνα 5" descr="Εικόνα που περιέχει κείμενο, γραμματοσειρά, στιγμιότυπο οθόνης, γραφικά&#10;&#10;Περιγραφή που δημιουργήθηκε αυτόματα">
            <a:extLst>
              <a:ext uri="{FF2B5EF4-FFF2-40B4-BE49-F238E27FC236}">
                <a16:creationId xmlns:a16="http://schemas.microsoft.com/office/drawing/2014/main" id="{35C69FF3-4FB8-C675-65EE-1926ECCCF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273" y="5427499"/>
            <a:ext cx="2508509" cy="1027178"/>
          </a:xfrm>
          <a:prstGeom prst="rect">
            <a:avLst/>
          </a:prstGeom>
        </p:spPr>
      </p:pic>
      <p:pic>
        <p:nvPicPr>
          <p:cNvPr id="8" name="Εικόνα 7" descr="Εικόνα που περιέχει κείμενο, γραμματοσειρά, γραφικά, λογότυπο&#10;&#10;Περιγραφή που δημιουργήθηκε αυτόματα">
            <a:extLst>
              <a:ext uri="{FF2B5EF4-FFF2-40B4-BE49-F238E27FC236}">
                <a16:creationId xmlns:a16="http://schemas.microsoft.com/office/drawing/2014/main" id="{237524C9-E98F-5058-42A5-7E7AEA5B34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3193" y="292089"/>
            <a:ext cx="1946159" cy="2326470"/>
          </a:xfrm>
          <a:prstGeom prst="rect">
            <a:avLst/>
          </a:prstGeom>
        </p:spPr>
      </p:pic>
      <p:pic>
        <p:nvPicPr>
          <p:cNvPr id="7" name="Εικόνα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055188" y="683633"/>
            <a:ext cx="1563242" cy="1543381"/>
          </a:xfrm>
          <a:prstGeom prst="rect">
            <a:avLst/>
          </a:prstGeom>
        </p:spPr>
      </p:pic>
    </p:spTree>
    <p:extLst>
      <p:ext uri="{BB962C8B-B14F-4D97-AF65-F5344CB8AC3E}">
        <p14:creationId xmlns:p14="http://schemas.microsoft.com/office/powerpoint/2010/main" val="44293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3E1C92-D8F2-ABB9-EA42-5AB46E4A7B1C}"/>
              </a:ext>
            </a:extLst>
          </p:cNvPr>
          <p:cNvSpPr>
            <a:spLocks noGrp="1"/>
          </p:cNvSpPr>
          <p:nvPr>
            <p:ph type="title"/>
          </p:nvPr>
        </p:nvSpPr>
        <p:spPr/>
        <p:txBody>
          <a:bodyPr/>
          <a:lstStyle/>
          <a:p>
            <a:r>
              <a:rPr lang="en-GB" dirty="0"/>
              <a:t>Aims of the presentation</a:t>
            </a:r>
            <a:endParaRPr lang="el-GR" dirty="0"/>
          </a:p>
        </p:txBody>
      </p:sp>
      <p:sp>
        <p:nvSpPr>
          <p:cNvPr id="3" name="Θέση περιεχομένου 2">
            <a:extLst>
              <a:ext uri="{FF2B5EF4-FFF2-40B4-BE49-F238E27FC236}">
                <a16:creationId xmlns:a16="http://schemas.microsoft.com/office/drawing/2014/main" id="{B9F8851A-64DA-4B9C-51F6-5B0647B2F1DF}"/>
              </a:ext>
            </a:extLst>
          </p:cNvPr>
          <p:cNvSpPr>
            <a:spLocks noGrp="1"/>
          </p:cNvSpPr>
          <p:nvPr>
            <p:ph idx="1"/>
          </p:nvPr>
        </p:nvSpPr>
        <p:spPr/>
        <p:txBody>
          <a:bodyPr/>
          <a:lstStyle/>
          <a:p>
            <a:pPr algn="ctr"/>
            <a:r>
              <a:rPr lang="en-GB" b="1" dirty="0"/>
              <a:t>Child Rights Centres and academic research</a:t>
            </a:r>
          </a:p>
          <a:p>
            <a:r>
              <a:rPr lang="en-GB" dirty="0"/>
              <a:t>What is the research knowledge we need to support children’s rights in education?</a:t>
            </a:r>
          </a:p>
          <a:p>
            <a:r>
              <a:rPr lang="en-GB" dirty="0"/>
              <a:t>How can the research knowledge be transformed to empower teachers’ communities for the creation of inclusive environments for every child? – sharing methodologies, materials and processes</a:t>
            </a:r>
          </a:p>
          <a:p>
            <a:endParaRPr lang="en-GB" dirty="0"/>
          </a:p>
          <a:p>
            <a:endParaRPr lang="en-GB" dirty="0"/>
          </a:p>
          <a:p>
            <a:endParaRPr lang="en-GB" dirty="0"/>
          </a:p>
          <a:p>
            <a:endParaRPr lang="el-GR" dirty="0"/>
          </a:p>
        </p:txBody>
      </p:sp>
      <p:pic>
        <p:nvPicPr>
          <p:cNvPr id="4" name="Εικόνα 3" descr="Εικόνα που περιέχει κείμενο, γραμματοσειρά, γραφικά, λογότυπο&#10;&#10;Περιγραφή που δημιουργήθηκε αυτόματα">
            <a:extLst>
              <a:ext uri="{FF2B5EF4-FFF2-40B4-BE49-F238E27FC236}">
                <a16:creationId xmlns:a16="http://schemas.microsoft.com/office/drawing/2014/main" id="{24E2A24D-D6B5-C179-0BAF-A8BF771023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887" y="4672086"/>
            <a:ext cx="1547575" cy="1849996"/>
          </a:xfrm>
          <a:prstGeom prst="rect">
            <a:avLst/>
          </a:prstGeom>
        </p:spPr>
      </p:pic>
      <p:pic>
        <p:nvPicPr>
          <p:cNvPr id="5" name="Εικόνα 4" descr="Εικόνα που περιέχει διάγραμμα, σχηματικό">
            <a:extLst>
              <a:ext uri="{FF2B5EF4-FFF2-40B4-BE49-F238E27FC236}">
                <a16:creationId xmlns:a16="http://schemas.microsoft.com/office/drawing/2014/main" id="{C0D4A285-9FFC-2A86-39BA-A3ECEE1B12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1132" y="4518561"/>
            <a:ext cx="3114868" cy="2157046"/>
          </a:xfrm>
          <a:prstGeom prst="rect">
            <a:avLst/>
          </a:prstGeom>
        </p:spPr>
      </p:pic>
      <p:pic>
        <p:nvPicPr>
          <p:cNvPr id="6" name="Εικόνα 5" descr="Εικόνα που περιέχει κείμενο, γραμματοσειρά, στιγμιότυπο οθόνης, γραφικά&#10;&#10;Περιγραφή που δημιουργήθηκε αυτόματα">
            <a:extLst>
              <a:ext uri="{FF2B5EF4-FFF2-40B4-BE49-F238E27FC236}">
                <a16:creationId xmlns:a16="http://schemas.microsoft.com/office/drawing/2014/main" id="{63BFAA5D-E82A-773D-E23D-07430E2F1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114" y="4885518"/>
            <a:ext cx="2508509" cy="1027178"/>
          </a:xfrm>
          <a:prstGeom prst="rect">
            <a:avLst/>
          </a:prstGeom>
        </p:spPr>
      </p:pic>
      <p:pic>
        <p:nvPicPr>
          <p:cNvPr id="7" name="Εικόνα 6">
            <a:extLst>
              <a:ext uri="{FF2B5EF4-FFF2-40B4-BE49-F238E27FC236}">
                <a16:creationId xmlns:a16="http://schemas.microsoft.com/office/drawing/2014/main" id="{728FB478-8D53-A4D0-0286-0B5974DE094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74871" y="4627416"/>
            <a:ext cx="1563242" cy="1543381"/>
          </a:xfrm>
          <a:prstGeom prst="rect">
            <a:avLst/>
          </a:prstGeom>
        </p:spPr>
      </p:pic>
    </p:spTree>
    <p:extLst>
      <p:ext uri="{BB962C8B-B14F-4D97-AF65-F5344CB8AC3E}">
        <p14:creationId xmlns:p14="http://schemas.microsoft.com/office/powerpoint/2010/main" val="421884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BC40F-1220-1FA1-F82B-4F4D4D6B317B}"/>
              </a:ext>
            </a:extLst>
          </p:cNvPr>
          <p:cNvSpPr>
            <a:spLocks noGrp="1"/>
          </p:cNvSpPr>
          <p:nvPr>
            <p:ph type="title"/>
          </p:nvPr>
        </p:nvSpPr>
        <p:spPr>
          <a:xfrm>
            <a:off x="1043631" y="809898"/>
            <a:ext cx="10173010" cy="1554480"/>
          </a:xfrm>
        </p:spPr>
        <p:txBody>
          <a:bodyPr anchor="ctr">
            <a:normAutofit/>
          </a:bodyPr>
          <a:lstStyle/>
          <a:p>
            <a:r>
              <a:rPr lang="es-ES" sz="4800" dirty="0"/>
              <a:t>Concerns and suggestions</a:t>
            </a:r>
            <a:endParaRPr lang="el-GR" sz="4800" dirty="0"/>
          </a:p>
        </p:txBody>
      </p:sp>
      <p:cxnSp>
        <p:nvCxnSpPr>
          <p:cNvPr id="33" name="Straight Connector 3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EAF32F2-49B8-A345-589C-C2BE4C2D1BB4}"/>
              </a:ext>
            </a:extLst>
          </p:cNvPr>
          <p:cNvGraphicFramePr>
            <a:graphicFrameLocks noGrp="1"/>
          </p:cNvGraphicFramePr>
          <p:nvPr>
            <p:ph idx="1"/>
            <p:extLst>
              <p:ext uri="{D42A27DB-BD31-4B8C-83A1-F6EECF244321}">
                <p14:modId xmlns:p14="http://schemas.microsoft.com/office/powerpoint/2010/main" val="2013371974"/>
              </p:ext>
            </p:extLst>
          </p:nvPr>
        </p:nvGraphicFramePr>
        <p:xfrm>
          <a:off x="838199" y="2216667"/>
          <a:ext cx="10378441" cy="4124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36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E6DB96-45FA-29D6-21B1-C59A501905D0}"/>
              </a:ext>
            </a:extLst>
          </p:cNvPr>
          <p:cNvSpPr>
            <a:spLocks noGrp="1"/>
          </p:cNvSpPr>
          <p:nvPr>
            <p:ph type="title"/>
          </p:nvPr>
        </p:nvSpPr>
        <p:spPr/>
        <p:txBody>
          <a:bodyPr>
            <a:normAutofit fontScale="90000"/>
          </a:bodyPr>
          <a:lstStyle/>
          <a:p>
            <a:r>
              <a:rPr lang="en-GB" dirty="0"/>
              <a:t>The VOICE program – enhancing opportunities for children’s participation in decision making in education</a:t>
            </a:r>
            <a:endParaRPr lang="el-GR" dirty="0"/>
          </a:p>
        </p:txBody>
      </p:sp>
      <p:sp>
        <p:nvSpPr>
          <p:cNvPr id="3" name="Θέση περιεχομένου 2">
            <a:extLst>
              <a:ext uri="{FF2B5EF4-FFF2-40B4-BE49-F238E27FC236}">
                <a16:creationId xmlns:a16="http://schemas.microsoft.com/office/drawing/2014/main" id="{C0F99866-0D58-EEF6-3670-36BCF30AD10A}"/>
              </a:ext>
            </a:extLst>
          </p:cNvPr>
          <p:cNvSpPr>
            <a:spLocks noGrp="1"/>
          </p:cNvSpPr>
          <p:nvPr>
            <p:ph idx="1"/>
          </p:nvPr>
        </p:nvSpPr>
        <p:spPr/>
        <p:txBody>
          <a:bodyPr/>
          <a:lstStyle/>
          <a:p>
            <a:r>
              <a:rPr lang="en-GB" b="1" dirty="0"/>
              <a:t>Disseminating research to the educational community</a:t>
            </a:r>
          </a:p>
          <a:p>
            <a:r>
              <a:rPr lang="en-GB" dirty="0"/>
              <a:t>More than 1000 ECE teachers participated in seminars and workshops from 6 different educational regions</a:t>
            </a:r>
          </a:p>
          <a:p>
            <a:r>
              <a:rPr lang="en-GB" b="1" dirty="0"/>
              <a:t>Transforming research into open digital educational materials</a:t>
            </a:r>
            <a:r>
              <a:rPr lang="en-GB" dirty="0"/>
              <a:t> </a:t>
            </a:r>
          </a:p>
          <a:p>
            <a:pPr marL="0" indent="0">
              <a:buNone/>
            </a:pPr>
            <a:r>
              <a:rPr lang="es-ES" dirty="0">
                <a:hlinkClick r:id="rId2"/>
              </a:rPr>
              <a:t>http://voice.web.auth.gr/en</a:t>
            </a:r>
            <a:r>
              <a:rPr lang="es-ES" dirty="0"/>
              <a:t> (english version)</a:t>
            </a:r>
          </a:p>
          <a:p>
            <a:pPr marL="0" indent="0">
              <a:buNone/>
            </a:pPr>
            <a:r>
              <a:rPr lang="el-GR" dirty="0">
                <a:hlinkClick r:id="rId3"/>
              </a:rPr>
              <a:t>Αρχική | </a:t>
            </a:r>
            <a:r>
              <a:rPr lang="es-ES" dirty="0">
                <a:hlinkClick r:id="rId3"/>
              </a:rPr>
              <a:t>Drupal (auth.gr)</a:t>
            </a:r>
            <a:r>
              <a:rPr lang="es-ES" dirty="0"/>
              <a:t> (greek version)</a:t>
            </a:r>
          </a:p>
          <a:p>
            <a:pPr marL="0" indent="0">
              <a:buNone/>
            </a:pPr>
            <a:endParaRPr lang="el-GR" dirty="0"/>
          </a:p>
        </p:txBody>
      </p:sp>
      <p:pic>
        <p:nvPicPr>
          <p:cNvPr id="5" name="Εικόνα 4" descr="Εικόνα που περιέχει εσωτερικός χώρος, ρουχισμός, άτομο, έπιπλα&#10;&#10;Περιγραφή που δημιουργήθηκε αυτόματα">
            <a:extLst>
              <a:ext uri="{FF2B5EF4-FFF2-40B4-BE49-F238E27FC236}">
                <a16:creationId xmlns:a16="http://schemas.microsoft.com/office/drawing/2014/main" id="{A6BA1C43-FADC-8E46-045A-D81539B6C9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52044" y="5168424"/>
            <a:ext cx="2201756" cy="1651317"/>
          </a:xfrm>
          <a:prstGeom prst="rect">
            <a:avLst/>
          </a:prstGeom>
        </p:spPr>
      </p:pic>
      <p:pic>
        <p:nvPicPr>
          <p:cNvPr id="7" name="Εικόνα 6" descr="Εικόνα που περιέχει εσωτερικός χώρος, αίθουσα συνεδριάσεων, Συνέδριο, ρουχισμός&#10;&#10;Περιγραφή που δημιουργήθηκε αυτόματα">
            <a:extLst>
              <a:ext uri="{FF2B5EF4-FFF2-40B4-BE49-F238E27FC236}">
                <a16:creationId xmlns:a16="http://schemas.microsoft.com/office/drawing/2014/main" id="{8F4C7AEF-0C7A-BC43-621B-04628408E8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24001" y="5206683"/>
            <a:ext cx="2099733" cy="1574800"/>
          </a:xfrm>
          <a:prstGeom prst="rect">
            <a:avLst/>
          </a:prstGeom>
        </p:spPr>
      </p:pic>
      <p:pic>
        <p:nvPicPr>
          <p:cNvPr id="11" name="Εικόνα 10" descr="Εικόνα που περιέχει ρουχισμός, άτομο, ανθρώπινο πρόσωπο, Μάθηση&#10;&#10;Περιγραφή που δημιουργήθηκε αυτόματα">
            <a:extLst>
              <a:ext uri="{FF2B5EF4-FFF2-40B4-BE49-F238E27FC236}">
                <a16:creationId xmlns:a16="http://schemas.microsoft.com/office/drawing/2014/main" id="{7DC4A9C9-81E6-B899-AD73-064B73D50BB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94244" y="5206682"/>
            <a:ext cx="2201756" cy="1651317"/>
          </a:xfrm>
          <a:prstGeom prst="rect">
            <a:avLst/>
          </a:prstGeom>
        </p:spPr>
      </p:pic>
    </p:spTree>
    <p:extLst>
      <p:ext uri="{BB962C8B-B14F-4D97-AF65-F5344CB8AC3E}">
        <p14:creationId xmlns:p14="http://schemas.microsoft.com/office/powerpoint/2010/main" val="256068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6B3CCA-C186-4B3C-505D-2FB826DC3543}"/>
              </a:ext>
            </a:extLst>
          </p:cNvPr>
          <p:cNvSpPr>
            <a:spLocks noGrp="1"/>
          </p:cNvSpPr>
          <p:nvPr>
            <p:ph type="title"/>
          </p:nvPr>
        </p:nvSpPr>
        <p:spPr/>
        <p:txBody>
          <a:bodyPr/>
          <a:lstStyle/>
          <a:p>
            <a:r>
              <a:rPr lang="en-GB" dirty="0"/>
              <a:t>The Democratic School yearly workshop</a:t>
            </a:r>
            <a:endParaRPr lang="el-GR" dirty="0"/>
          </a:p>
        </p:txBody>
      </p:sp>
      <p:pic>
        <p:nvPicPr>
          <p:cNvPr id="5" name="Θέση περιεχομένου 4" descr="Εικόνα που περιέχει ρουχισμός, εσωτερικός χώρος, άτομο, τοίχος">
            <a:extLst>
              <a:ext uri="{FF2B5EF4-FFF2-40B4-BE49-F238E27FC236}">
                <a16:creationId xmlns:a16="http://schemas.microsoft.com/office/drawing/2014/main" id="{E0D59C2D-CC71-F344-911D-D7ACCAB72E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2996" y="1825625"/>
            <a:ext cx="7306007" cy="4351338"/>
          </a:xfrm>
        </p:spPr>
      </p:pic>
    </p:spTree>
    <p:extLst>
      <p:ext uri="{BB962C8B-B14F-4D97-AF65-F5344CB8AC3E}">
        <p14:creationId xmlns:p14="http://schemas.microsoft.com/office/powerpoint/2010/main" val="180808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AF6D1112-64B7-3E19-2ED9-D055DFCEDF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51" r="1" b="16449"/>
          <a:stretch/>
        </p:blipFill>
        <p:spPr bwMode="auto">
          <a:xfrm>
            <a:off x="-3" y="2257425"/>
            <a:ext cx="4196274" cy="4600575"/>
          </a:xfrm>
          <a:custGeom>
            <a:avLst/>
            <a:gdLst/>
            <a:ahLst/>
            <a:cxnLst/>
            <a:rect l="l" t="t" r="r" b="b"/>
            <a:pathLst>
              <a:path w="4196274" h="4600575">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a:noFill/>
        </p:spPr>
      </p:pic>
      <p:pic>
        <p:nvPicPr>
          <p:cNvPr id="5" name="Εικόνα 4">
            <a:extLst>
              <a:ext uri="{FF2B5EF4-FFF2-40B4-BE49-F238E27FC236}">
                <a16:creationId xmlns:a16="http://schemas.microsoft.com/office/drawing/2014/main" id="{49A151DE-E1EB-A521-93C8-F62B190EDD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7" r="25452" b="4"/>
          <a:stretch/>
        </p:blipFill>
        <p:spPr bwMode="auto">
          <a:xfrm>
            <a:off x="5314848" y="464683"/>
            <a:ext cx="3241499" cy="3354472"/>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a:noFill/>
        </p:spPr>
      </p:pic>
      <p:sp>
        <p:nvSpPr>
          <p:cNvPr id="2" name="Τίτλος 1">
            <a:extLst>
              <a:ext uri="{FF2B5EF4-FFF2-40B4-BE49-F238E27FC236}">
                <a16:creationId xmlns:a16="http://schemas.microsoft.com/office/drawing/2014/main" id="{5B2FEDEB-2345-6D92-E047-8A43E0507A9E}"/>
              </a:ext>
            </a:extLst>
          </p:cNvPr>
          <p:cNvSpPr>
            <a:spLocks noGrp="1"/>
          </p:cNvSpPr>
          <p:nvPr>
            <p:ph type="title"/>
          </p:nvPr>
        </p:nvSpPr>
        <p:spPr>
          <a:xfrm>
            <a:off x="4498850" y="3819157"/>
            <a:ext cx="6864412" cy="1131215"/>
          </a:xfrm>
        </p:spPr>
        <p:txBody>
          <a:bodyPr anchor="b">
            <a:normAutofit/>
          </a:bodyPr>
          <a:lstStyle/>
          <a:p>
            <a:r>
              <a:rPr lang="en-US" dirty="0"/>
              <a:t>1</a:t>
            </a:r>
            <a:r>
              <a:rPr lang="en-US" baseline="30000" dirty="0"/>
              <a:t>st</a:t>
            </a:r>
            <a:r>
              <a:rPr lang="en-US" dirty="0"/>
              <a:t> meeting</a:t>
            </a:r>
            <a:endParaRPr lang="el-GR" dirty="0"/>
          </a:p>
        </p:txBody>
      </p:sp>
      <p:pic>
        <p:nvPicPr>
          <p:cNvPr id="4" name="Θέση περιεχομένου 3">
            <a:extLst>
              <a:ext uri="{FF2B5EF4-FFF2-40B4-BE49-F238E27FC236}">
                <a16:creationId xmlns:a16="http://schemas.microsoft.com/office/drawing/2014/main" id="{26D143B0-CC1C-E576-64FC-EA9ABE8819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 b="34655"/>
          <a:stretch/>
        </p:blipFill>
        <p:spPr bwMode="auto">
          <a:xfrm>
            <a:off x="480177" y="3"/>
            <a:ext cx="4980517" cy="2440831"/>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a:noFill/>
        </p:spPr>
      </p:pic>
      <p:pic>
        <p:nvPicPr>
          <p:cNvPr id="6" name="Εικόνα 5" descr="Εικόνα που περιέχει κείμενο, άτομο, εσωτερικό, πίνακας&#10;&#10;Περιγραφή που δημιουργήθηκε αυτόματα">
            <a:extLst>
              <a:ext uri="{FF2B5EF4-FFF2-40B4-BE49-F238E27FC236}">
                <a16:creationId xmlns:a16="http://schemas.microsoft.com/office/drawing/2014/main" id="{0B673647-9188-291D-309A-6A8D1270DE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5505"/>
          <a:stretch/>
        </p:blipFill>
        <p:spPr bwMode="auto">
          <a:xfrm>
            <a:off x="8556350" y="10"/>
            <a:ext cx="3635653" cy="3660317"/>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a:noFill/>
        </p:spPr>
      </p:pic>
      <p:sp>
        <p:nvSpPr>
          <p:cNvPr id="11" name="Content Placeholder 10">
            <a:extLst>
              <a:ext uri="{FF2B5EF4-FFF2-40B4-BE49-F238E27FC236}">
                <a16:creationId xmlns:a16="http://schemas.microsoft.com/office/drawing/2014/main" id="{0B5A22F9-C91C-20EF-C75C-75EDA259FC16}"/>
              </a:ext>
            </a:extLst>
          </p:cNvPr>
          <p:cNvSpPr>
            <a:spLocks noGrp="1"/>
          </p:cNvSpPr>
          <p:nvPr>
            <p:ph idx="1"/>
          </p:nvPr>
        </p:nvSpPr>
        <p:spPr>
          <a:xfrm>
            <a:off x="4498849" y="5000822"/>
            <a:ext cx="6864411" cy="1355528"/>
          </a:xfrm>
        </p:spPr>
        <p:txBody>
          <a:bodyPr>
            <a:normAutofit/>
          </a:bodyPr>
          <a:lstStyle/>
          <a:p>
            <a:r>
              <a:rPr lang="en-GB" sz="2400" dirty="0"/>
              <a:t>Exchanging views and practices about the democratic school through mind maps and dialogue</a:t>
            </a:r>
            <a:endParaRPr lang="en-US" sz="2400" dirty="0"/>
          </a:p>
        </p:txBody>
      </p:sp>
    </p:spTree>
    <p:extLst>
      <p:ext uri="{BB962C8B-B14F-4D97-AF65-F5344CB8AC3E}">
        <p14:creationId xmlns:p14="http://schemas.microsoft.com/office/powerpoint/2010/main" val="266151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Πίνακας 4">
            <a:extLst>
              <a:ext uri="{FF2B5EF4-FFF2-40B4-BE49-F238E27FC236}">
                <a16:creationId xmlns:a16="http://schemas.microsoft.com/office/drawing/2014/main" id="{78A2FE83-FDAE-1A27-E000-D228CF5BF3C9}"/>
              </a:ext>
            </a:extLst>
          </p:cNvPr>
          <p:cNvGraphicFramePr>
            <a:graphicFrameLocks/>
          </p:cNvGraphicFramePr>
          <p:nvPr>
            <p:extLst>
              <p:ext uri="{D42A27DB-BD31-4B8C-83A1-F6EECF244321}">
                <p14:modId xmlns:p14="http://schemas.microsoft.com/office/powerpoint/2010/main" val="2640194780"/>
              </p:ext>
            </p:extLst>
          </p:nvPr>
        </p:nvGraphicFramePr>
        <p:xfrm>
          <a:off x="2048330" y="3724592"/>
          <a:ext cx="10267122" cy="2763749"/>
        </p:xfrm>
        <a:graphic>
          <a:graphicData uri="http://schemas.openxmlformats.org/drawingml/2006/table">
            <a:tbl>
              <a:tblPr firstRow="1" bandRow="1">
                <a:tableStyleId>{5C22544A-7EE6-4342-B048-85BDC9FD1C3A}</a:tableStyleId>
              </a:tblPr>
              <a:tblGrid>
                <a:gridCol w="3756627">
                  <a:extLst>
                    <a:ext uri="{9D8B030D-6E8A-4147-A177-3AD203B41FA5}">
                      <a16:colId xmlns:a16="http://schemas.microsoft.com/office/drawing/2014/main" val="4180254358"/>
                    </a:ext>
                  </a:extLst>
                </a:gridCol>
                <a:gridCol w="6510495">
                  <a:extLst>
                    <a:ext uri="{9D8B030D-6E8A-4147-A177-3AD203B41FA5}">
                      <a16:colId xmlns:a16="http://schemas.microsoft.com/office/drawing/2014/main" val="3600655713"/>
                    </a:ext>
                  </a:extLst>
                </a:gridCol>
              </a:tblGrid>
              <a:tr h="1300709">
                <a:tc>
                  <a:txBody>
                    <a:bodyPr/>
                    <a:lstStyle/>
                    <a:p>
                      <a:r>
                        <a:rPr lang="es-ES" dirty="0"/>
                        <a:t>STARTING POINTS</a:t>
                      </a:r>
                      <a:endParaRPr lang="el-GR" dirty="0"/>
                    </a:p>
                  </a:txBody>
                  <a:tcPr/>
                </a:tc>
                <a:tc>
                  <a:txBody>
                    <a:bodyPr/>
                    <a:lstStyle/>
                    <a:p>
                      <a:r>
                        <a:rPr lang="es-ES" dirty="0"/>
                        <a:t>MEANINGS</a:t>
                      </a:r>
                      <a:endParaRPr lang="el-GR" dirty="0"/>
                    </a:p>
                  </a:txBody>
                  <a:tcPr/>
                </a:tc>
                <a:extLst>
                  <a:ext uri="{0D108BD9-81ED-4DB2-BD59-A6C34878D82A}">
                    <a16:rowId xmlns:a16="http://schemas.microsoft.com/office/drawing/2014/main" val="3099038048"/>
                  </a:ext>
                </a:extLst>
              </a:tr>
              <a:tr h="1300709">
                <a:tc>
                  <a:txBody>
                    <a:bodyPr/>
                    <a:lstStyle/>
                    <a:p>
                      <a:r>
                        <a:rPr lang="en-US" dirty="0"/>
                        <a:t>Desire to learn, to cope, to acquire practices, to identify, to implement
I believe in democratic school – I want to strengthen it</a:t>
                      </a:r>
                      <a:endParaRPr lang="el-GR" dirty="0"/>
                    </a:p>
                  </a:txBody>
                  <a:tcPr/>
                </a:tc>
                <a:tc>
                  <a:txBody>
                    <a:bodyPr/>
                    <a:lstStyle/>
                    <a:p>
                      <a:r>
                        <a:rPr lang="en-US" dirty="0"/>
                        <a:t>INCLUSION 
FREEDOM OF EXPRESSION - DIALOGUE
POSSIBILITY OF CO-DECISION
EQUAL OPPORTUNITIES</a:t>
                      </a:r>
                    </a:p>
                    <a:p>
                      <a:r>
                        <a:rPr lang="en-US" dirty="0"/>
                        <a:t>PARTICIPATORY DECISION-MAKING </a:t>
                      </a:r>
                      <a:endParaRPr lang="el-GR" dirty="0"/>
                    </a:p>
                  </a:txBody>
                  <a:tcPr/>
                </a:tc>
                <a:extLst>
                  <a:ext uri="{0D108BD9-81ED-4DB2-BD59-A6C34878D82A}">
                    <a16:rowId xmlns:a16="http://schemas.microsoft.com/office/drawing/2014/main" val="3371825629"/>
                  </a:ext>
                </a:extLst>
              </a:tr>
            </a:tbl>
          </a:graphicData>
        </a:graphic>
      </p:graphicFrame>
      <p:pic>
        <p:nvPicPr>
          <p:cNvPr id="5" name="Εικόνα 4" descr="Εικόνα που περιέχει κείμενο, λευκός πίνακας&#10;&#10;Περιγραφή που δημιουργήθηκε αυτόματα">
            <a:extLst>
              <a:ext uri="{FF2B5EF4-FFF2-40B4-BE49-F238E27FC236}">
                <a16:creationId xmlns:a16="http://schemas.microsoft.com/office/drawing/2014/main" id="{7F333AA5-12A0-7CC2-6A59-17F0212976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2973" y="914400"/>
            <a:ext cx="7351524" cy="2679753"/>
          </a:xfrm>
          <a:prstGeom prst="rect">
            <a:avLst/>
          </a:prstGeom>
          <a:noFill/>
          <a:ln>
            <a:noFill/>
          </a:ln>
        </p:spPr>
      </p:pic>
    </p:spTree>
    <p:extLst>
      <p:ext uri="{BB962C8B-B14F-4D97-AF65-F5344CB8AC3E}">
        <p14:creationId xmlns:p14="http://schemas.microsoft.com/office/powerpoint/2010/main" val="218864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AA756B-F5F7-4769-BDEB-111F97F1E3D7}"/>
              </a:ext>
            </a:extLst>
          </p:cNvPr>
          <p:cNvSpPr>
            <a:spLocks noGrp="1"/>
          </p:cNvSpPr>
          <p:nvPr>
            <p:ph type="title"/>
          </p:nvPr>
        </p:nvSpPr>
        <p:spPr>
          <a:xfrm>
            <a:off x="686834" y="1153572"/>
            <a:ext cx="3200400" cy="4461163"/>
          </a:xfrm>
        </p:spPr>
        <p:txBody>
          <a:bodyPr>
            <a:normAutofit/>
          </a:bodyPr>
          <a:lstStyle/>
          <a:p>
            <a:r>
              <a:rPr lang="en-US" sz="3100" b="1">
                <a:solidFill>
                  <a:srgbClr val="FFFFFF"/>
                </a:solidFill>
                <a:latin typeface="Times New Roman" panose="02020603050405020304" pitchFamily="18" charset="0"/>
                <a:ea typeface="Times New Roman" panose="02020603050405020304" pitchFamily="18" charset="0"/>
              </a:rPr>
              <a:t>Reflective questions: communication, pedagogical relationship and dialogue as prerequisites for a democratic school</a:t>
            </a:r>
            <a:endParaRPr lang="el-GR" sz="3100">
              <a:solidFill>
                <a:srgbClr val="FFFFFF"/>
              </a:solidFill>
            </a:endParaRPr>
          </a:p>
        </p:txBody>
      </p:sp>
      <p:sp>
        <p:nvSpPr>
          <p:cNvPr id="1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7EEC61F-4A67-E526-F138-B45F01572A0A}"/>
              </a:ext>
            </a:extLst>
          </p:cNvPr>
          <p:cNvSpPr>
            <a:spLocks noGrp="1"/>
          </p:cNvSpPr>
          <p:nvPr>
            <p:ph idx="1"/>
          </p:nvPr>
        </p:nvSpPr>
        <p:spPr>
          <a:xfrm>
            <a:off x="4447308" y="591344"/>
            <a:ext cx="6906491" cy="5585619"/>
          </a:xfrm>
        </p:spPr>
        <p:txBody>
          <a:bodyPr anchor="ctr">
            <a:normAutofit/>
          </a:bodyPr>
          <a:lstStyle/>
          <a:p>
            <a:pPr>
              <a:tabLst>
                <a:tab pos="495300" algn="l"/>
                <a:tab pos="1486535" algn="ctr"/>
              </a:tabLst>
            </a:pPr>
            <a:endParaRPr lang="el-GR" sz="2600" dirty="0">
              <a:effectLst/>
              <a:latin typeface="Times New Roman" panose="02020603050405020304" pitchFamily="18" charset="0"/>
              <a:ea typeface="Times New Roman" panose="02020603050405020304" pitchFamily="18" charset="0"/>
            </a:endParaRPr>
          </a:p>
          <a:p>
            <a:r>
              <a:rPr lang="en-US" sz="2600" dirty="0">
                <a:latin typeface="Times New Roman" panose="02020603050405020304" pitchFamily="18" charset="0"/>
                <a:ea typeface="Times New Roman" panose="02020603050405020304" pitchFamily="18" charset="0"/>
              </a:rPr>
              <a:t>How much do we </a:t>
            </a:r>
            <a:r>
              <a:rPr lang="en-US" sz="2600" b="1" dirty="0">
                <a:latin typeface="Times New Roman" panose="02020603050405020304" pitchFamily="18" charset="0"/>
                <a:ea typeface="Times New Roman" panose="02020603050405020304" pitchFamily="18" charset="0"/>
              </a:rPr>
              <a:t>know our students</a:t>
            </a:r>
            <a:r>
              <a:rPr lang="en-US" sz="2600" dirty="0">
                <a:latin typeface="Times New Roman" panose="02020603050405020304" pitchFamily="18" charset="0"/>
                <a:ea typeface="Times New Roman" panose="02020603050405020304" pitchFamily="18" charset="0"/>
              </a:rPr>
              <a:t>? Do we know anything about each and every one? 
Are we </a:t>
            </a:r>
            <a:r>
              <a:rPr lang="en-US" sz="2600" b="1" dirty="0">
                <a:latin typeface="Times New Roman" panose="02020603050405020304" pitchFamily="18" charset="0"/>
                <a:ea typeface="Times New Roman" panose="02020603050405020304" pitchFamily="18" charset="0"/>
              </a:rPr>
              <a:t>satisfied with the relationships</a:t>
            </a:r>
            <a:r>
              <a:rPr lang="en-US" sz="2600" dirty="0">
                <a:latin typeface="Times New Roman" panose="02020603050405020304" pitchFamily="18" charset="0"/>
                <a:ea typeface="Times New Roman" panose="02020603050405020304" pitchFamily="18" charset="0"/>
              </a:rPr>
              <a:t> we have developed with our students? Is there room for improvement in the relationships we have developed with them?
How often and in what ways do we give </a:t>
            </a:r>
            <a:r>
              <a:rPr lang="en-US" sz="2600" b="1" dirty="0">
                <a:latin typeface="Times New Roman" panose="02020603050405020304" pitchFamily="18" charset="0"/>
                <a:ea typeface="Times New Roman" panose="02020603050405020304" pitchFamily="18" charset="0"/>
              </a:rPr>
              <a:t>opportunities to our students to express their opinions, feelings and suggestions?</a:t>
            </a:r>
            <a:r>
              <a:rPr lang="en-US" sz="2600" dirty="0">
                <a:latin typeface="Times New Roman" panose="02020603050405020304" pitchFamily="18" charset="0"/>
                <a:ea typeface="Times New Roman" panose="02020603050405020304" pitchFamily="18" charset="0"/>
              </a:rPr>
              <a:t>  How do our students respond? 
For which things could students express an opinion on and </a:t>
            </a:r>
            <a:r>
              <a:rPr lang="en-US" sz="2600" b="1" dirty="0">
                <a:latin typeface="Times New Roman" panose="02020603050405020304" pitchFamily="18" charset="0"/>
                <a:ea typeface="Times New Roman" panose="02020603050405020304" pitchFamily="18" charset="0"/>
              </a:rPr>
              <a:t>co-shape teaching</a:t>
            </a:r>
            <a:r>
              <a:rPr lang="en-US" sz="2600" dirty="0">
                <a:latin typeface="Times New Roman" panose="02020603050405020304" pitchFamily="18" charset="0"/>
                <a:ea typeface="Times New Roman" panose="02020603050405020304" pitchFamily="18" charset="0"/>
              </a:rPr>
              <a:t>?</a:t>
            </a:r>
            <a:endParaRPr lang="el-GR" sz="2600" dirty="0"/>
          </a:p>
        </p:txBody>
      </p:sp>
    </p:spTree>
    <p:extLst>
      <p:ext uri="{BB962C8B-B14F-4D97-AF65-F5344CB8AC3E}">
        <p14:creationId xmlns:p14="http://schemas.microsoft.com/office/powerpoint/2010/main" val="160212235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1375</Words>
  <Application>Microsoft Office PowerPoint</Application>
  <PresentationFormat>Ευρεία οθόνη</PresentationFormat>
  <Paragraphs>112</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Calibri</vt:lpstr>
      <vt:lpstr>Calibri Light</vt:lpstr>
      <vt:lpstr>Symbol</vt:lpstr>
      <vt:lpstr>Times New Roman</vt:lpstr>
      <vt:lpstr>Θέμα του Office</vt:lpstr>
      <vt:lpstr>Παρουσίαση του PowerPoint</vt:lpstr>
      <vt:lpstr>Children’s rights and inclusive education:  From academic research to teacher support and school interventions </vt:lpstr>
      <vt:lpstr>Aims of the presentation</vt:lpstr>
      <vt:lpstr>Concerns and suggestions</vt:lpstr>
      <vt:lpstr>The VOICE program – enhancing opportunities for children’s participation in decision making in education</vt:lpstr>
      <vt:lpstr>The Democratic School yearly workshop</vt:lpstr>
      <vt:lpstr>1st meeting</vt:lpstr>
      <vt:lpstr>Παρουσίαση του PowerPoint</vt:lpstr>
      <vt:lpstr>Reflective questions: communication, pedagogical relationship and dialogue as prerequisites for a democratic school</vt:lpstr>
      <vt:lpstr>EXPLORING STUDENTS’ VOICES A purposeful and systematic inquiry to design informed actions</vt:lpstr>
      <vt:lpstr>Examples of students’ responses Teaching and learning</vt:lpstr>
      <vt:lpstr>Students’ proposals</vt:lpstr>
      <vt:lpstr>But children also have opinions on other issues:</vt:lpstr>
      <vt:lpstr>But children also have opinions on other issues:</vt:lpstr>
      <vt:lpstr>But children also have opinions on other issues:</vt:lpstr>
      <vt:lpstr>ACTION PLANS BASED ON INQUIRY AND REFLECTION</vt:lpstr>
      <vt:lpstr>Παρουσίαση του PowerPoint</vt:lpstr>
      <vt:lpstr>ACT and connect for Integration (ACTIN)</vt:lpstr>
      <vt:lpstr>CONCLUDING:  Possible roles /actions of  the Child Rights Centres in academic institutions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Εργαστήριο για το Δημοκρατικό Σχολείο</dc:title>
  <dc:creator>ΑΥΓΗΤΙΔΟΥ ΣΟΦΙΑ</dc:creator>
  <cp:lastModifiedBy>Sofia Avgitidou</cp:lastModifiedBy>
  <cp:revision>23</cp:revision>
  <dcterms:created xsi:type="dcterms:W3CDTF">2023-11-08T15:36:54Z</dcterms:created>
  <dcterms:modified xsi:type="dcterms:W3CDTF">2024-05-01T05:06:20Z</dcterms:modified>
</cp:coreProperties>
</file>